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70" r:id="rId8"/>
    <p:sldId id="262" r:id="rId9"/>
    <p:sldId id="263" r:id="rId10"/>
    <p:sldId id="272" r:id="rId11"/>
    <p:sldId id="264" r:id="rId12"/>
    <p:sldId id="266" r:id="rId13"/>
    <p:sldId id="265" r:id="rId14"/>
    <p:sldId id="271" r:id="rId15"/>
    <p:sldId id="267" r:id="rId16"/>
    <p:sldId id="268" r:id="rId17"/>
  </p:sldIdLst>
  <p:sldSz cx="14630400" cy="8229600"/>
  <p:notesSz cx="8229600" cy="14630400"/>
  <p:embeddedFontLst>
    <p:embeddedFont>
      <p:font typeface="Lora" pitchFamily="2" charset="0"/>
      <p:regular r:id="rId19"/>
    </p:embeddedFont>
    <p:embeddedFont>
      <p:font typeface="Source Sans Pro" panose="020B0503030403020204" pitchFamily="34" charset="0"/>
      <p:regular r:id="rId20"/>
    </p:embeddedFont>
  </p:embeddedFontLst>
  <p:defaultTextStyle>
    <a:defPPr>
      <a:defRPr lang="fa-I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81" d="100"/>
          <a:sy n="81" d="100"/>
        </p:scale>
        <p:origin x="106" y="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47524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B7080-10FF-7E88-8CA2-81590E6719B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B96766C-F67D-619F-9A9D-D53980B340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EB8F77-E74F-D8D4-2269-5B7B5B188A2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0DAC283-17BC-35D4-C504-6777A667DBF1}"/>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3740687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E75DC9-1836-AAB2-73A1-DE35961486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209F2E-23D9-574F-FB09-9C72371D80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C932A86-328C-EB66-5714-CAB4D2F8A70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4198FCC-48B9-D52B-E367-582372B2FE9E}"/>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34535427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CF34E6D-8AFA-5807-F54D-01F11A0789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8BEA9C6-D3AE-C21F-52FE-997607C6DB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926856A-A829-CACA-16D7-915AF38683D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956EA1C-0570-3156-2914-EAB82D8775C8}"/>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3293804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8" Type="http://schemas.openxmlformats.org/officeDocument/2006/relationships/hyperlink" Target="https://en.wikipedia.org/wiki/Ethernet_physical_layer" TargetMode="External"/><Relationship Id="rId3" Type="http://schemas.openxmlformats.org/officeDocument/2006/relationships/image" Target="../media/image6.png"/><Relationship Id="rId7" Type="http://schemas.openxmlformats.org/officeDocument/2006/relationships/hyperlink" Target="https://www.ethercat.org/2011/italy/download/02_Ethernet_Intro_ETG.pdf" TargetMode="External"/><Relationship Id="rId2" Type="http://schemas.openxmlformats.org/officeDocument/2006/relationships/notesSlide" Target="../notesSlides/notesSlide15.xml"/><Relationship Id="rId1" Type="http://schemas.openxmlformats.org/officeDocument/2006/relationships/slideLayout" Target="../slideLayouts/slideLayout13.xml"/><Relationship Id="rId6" Type="http://schemas.openxmlformats.org/officeDocument/2006/relationships/hyperlink" Target="https://dewesoft.com/blog/what-is-ethercat-protocol" TargetMode="External"/><Relationship Id="rId5" Type="http://schemas.openxmlformats.org/officeDocument/2006/relationships/hyperlink" Target="https://www.ethercat.org/en/technology.html" TargetMode="External"/><Relationship Id="rId4" Type="http://schemas.openxmlformats.org/officeDocument/2006/relationships/hyperlink" Target="https://www.ethercat.org/en/why_use_ethercat.htm" TargetMode="External"/><Relationship Id="rId9" Type="http://schemas.openxmlformats.org/officeDocument/2006/relationships/hyperlink" Target="https://www.ethercat.org/download/documents/ethercat_diagnosis_for_users.pdf"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0.gif"/></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txBody>
          <a:bodyPr/>
          <a:lstStyle/>
          <a:p>
            <a:endParaRPr lang="fa-IR" dirty="0"/>
          </a:p>
        </p:txBody>
      </p:sp>
      <p:sp>
        <p:nvSpPr>
          <p:cNvPr id="4" name="Text 1"/>
          <p:cNvSpPr/>
          <p:nvPr/>
        </p:nvSpPr>
        <p:spPr>
          <a:xfrm>
            <a:off x="837724" y="3200281"/>
            <a:ext cx="10102096"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Introduction to the EtherCAT Protocol</a:t>
            </a:r>
            <a:endParaRPr lang="en-US" sz="4400" dirty="0"/>
          </a:p>
        </p:txBody>
      </p:sp>
      <p:sp>
        <p:nvSpPr>
          <p:cNvPr id="5" name="Text 2"/>
          <p:cNvSpPr/>
          <p:nvPr/>
        </p:nvSpPr>
        <p:spPr>
          <a:xfrm>
            <a:off x="837724" y="4263271"/>
            <a:ext cx="12954952"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EtherCAT (Ethernet for Control Automation Technology) is an industrial Ethernet protocol designed for real-time control applications.</a:t>
            </a:r>
            <a:endParaRPr lang="en-US" sz="1850" dirty="0"/>
          </a:p>
        </p:txBody>
      </p:sp>
      <p:sp>
        <p:nvSpPr>
          <p:cNvPr id="10" name="Text 5"/>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1/16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C03A58-5D74-B2C6-B864-FB74DEF71E9C}"/>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C3C28E50-E133-FFD3-8DCE-F2E4DDF3AF35}"/>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16CC400E-B5D3-6806-9D7A-AFB0F45089E1}"/>
              </a:ext>
            </a:extLst>
          </p:cNvPr>
          <p:cNvSpPr/>
          <p:nvPr/>
        </p:nvSpPr>
        <p:spPr>
          <a:xfrm>
            <a:off x="0" y="0"/>
            <a:ext cx="14630400" cy="8229600"/>
          </a:xfrm>
          <a:prstGeom prst="rect">
            <a:avLst/>
          </a:prstGeom>
          <a:solidFill>
            <a:srgbClr val="252833">
              <a:alpha val="80000"/>
            </a:srgbClr>
          </a:solidFill>
          <a:ln/>
        </p:spPr>
      </p:sp>
      <p:sp>
        <p:nvSpPr>
          <p:cNvPr id="17" name="Text 5">
            <a:extLst>
              <a:ext uri="{FF2B5EF4-FFF2-40B4-BE49-F238E27FC236}">
                <a16:creationId xmlns:a16="http://schemas.microsoft.com/office/drawing/2014/main" id="{8E733F13-9E88-A1EA-8DDF-A8D179038F71}"/>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10/16</a:t>
            </a:r>
          </a:p>
        </p:txBody>
      </p:sp>
      <p:pic>
        <p:nvPicPr>
          <p:cNvPr id="18" name="Picture 17">
            <a:extLst>
              <a:ext uri="{FF2B5EF4-FFF2-40B4-BE49-F238E27FC236}">
                <a16:creationId xmlns:a16="http://schemas.microsoft.com/office/drawing/2014/main" id="{C5CB5E8D-E4AC-C33E-3DF6-9D050E65A3B3}"/>
              </a:ext>
            </a:extLst>
          </p:cNvPr>
          <p:cNvPicPr>
            <a:picLocks noChangeAspect="1"/>
          </p:cNvPicPr>
          <p:nvPr/>
        </p:nvPicPr>
        <p:blipFill>
          <a:blip r:embed="rId4"/>
          <a:stretch>
            <a:fillRect/>
          </a:stretch>
        </p:blipFill>
        <p:spPr>
          <a:xfrm>
            <a:off x="1578990" y="229454"/>
            <a:ext cx="11472420" cy="7770691"/>
          </a:xfrm>
          <a:prstGeom prst="rect">
            <a:avLst/>
          </a:prstGeom>
        </p:spPr>
      </p:pic>
    </p:spTree>
    <p:extLst>
      <p:ext uri="{BB962C8B-B14F-4D97-AF65-F5344CB8AC3E}">
        <p14:creationId xmlns:p14="http://schemas.microsoft.com/office/powerpoint/2010/main" val="3348127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1741289"/>
            <a:ext cx="10929938"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Error Detection and Correction in OSI</a:t>
            </a:r>
            <a:endParaRPr lang="en-US" sz="4400" dirty="0"/>
          </a:p>
        </p:txBody>
      </p:sp>
      <p:sp>
        <p:nvSpPr>
          <p:cNvPr id="5" name="Shape 2"/>
          <p:cNvSpPr/>
          <p:nvPr/>
        </p:nvSpPr>
        <p:spPr>
          <a:xfrm>
            <a:off x="837724" y="3073479"/>
            <a:ext cx="538520" cy="538520"/>
          </a:xfrm>
          <a:prstGeom prst="roundRect">
            <a:avLst>
              <a:gd name="adj" fmla="val 6668"/>
            </a:avLst>
          </a:prstGeom>
          <a:solidFill>
            <a:srgbClr val="444752"/>
          </a:solidFill>
          <a:ln/>
        </p:spPr>
      </p:sp>
      <p:sp>
        <p:nvSpPr>
          <p:cNvPr id="6" name="Text 3"/>
          <p:cNvSpPr/>
          <p:nvPr/>
        </p:nvSpPr>
        <p:spPr>
          <a:xfrm>
            <a:off x="1045369" y="3173730"/>
            <a:ext cx="123111"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1</a:t>
            </a:r>
            <a:endParaRPr lang="en-US" sz="2650" dirty="0"/>
          </a:p>
        </p:txBody>
      </p:sp>
      <p:sp>
        <p:nvSpPr>
          <p:cNvPr id="7" name="Text 4"/>
          <p:cNvSpPr/>
          <p:nvPr/>
        </p:nvSpPr>
        <p:spPr>
          <a:xfrm>
            <a:off x="1615559" y="3073479"/>
            <a:ext cx="2816185" cy="351949"/>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Physical Layer</a:t>
            </a:r>
            <a:endParaRPr lang="en-US" sz="2200" dirty="0"/>
          </a:p>
        </p:txBody>
      </p:sp>
      <p:sp>
        <p:nvSpPr>
          <p:cNvPr id="8" name="Text 5"/>
          <p:cNvSpPr/>
          <p:nvPr/>
        </p:nvSpPr>
        <p:spPr>
          <a:xfrm>
            <a:off x="1615559" y="3569018"/>
            <a:ext cx="3380899" cy="1149072"/>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Errors caused by noise, interruption or signal quality degradation</a:t>
            </a:r>
            <a:endParaRPr lang="en-US" sz="1850" dirty="0"/>
          </a:p>
        </p:txBody>
      </p:sp>
      <p:sp>
        <p:nvSpPr>
          <p:cNvPr id="9" name="Shape 6"/>
          <p:cNvSpPr/>
          <p:nvPr/>
        </p:nvSpPr>
        <p:spPr>
          <a:xfrm>
            <a:off x="5235773" y="3073479"/>
            <a:ext cx="538520" cy="538520"/>
          </a:xfrm>
          <a:prstGeom prst="roundRect">
            <a:avLst>
              <a:gd name="adj" fmla="val 6668"/>
            </a:avLst>
          </a:prstGeom>
          <a:solidFill>
            <a:srgbClr val="444752"/>
          </a:solidFill>
          <a:ln/>
        </p:spPr>
      </p:sp>
      <p:sp>
        <p:nvSpPr>
          <p:cNvPr id="10" name="Text 7"/>
          <p:cNvSpPr/>
          <p:nvPr/>
        </p:nvSpPr>
        <p:spPr>
          <a:xfrm>
            <a:off x="5414248" y="3173730"/>
            <a:ext cx="181570"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2</a:t>
            </a:r>
            <a:endParaRPr lang="en-US" sz="2650" dirty="0"/>
          </a:p>
        </p:txBody>
      </p:sp>
      <p:sp>
        <p:nvSpPr>
          <p:cNvPr id="11" name="Text 8"/>
          <p:cNvSpPr/>
          <p:nvPr/>
        </p:nvSpPr>
        <p:spPr>
          <a:xfrm>
            <a:off x="6013609" y="3073479"/>
            <a:ext cx="2816185" cy="351949"/>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Data Link Layer</a:t>
            </a:r>
            <a:endParaRPr lang="en-US" sz="2200" dirty="0"/>
          </a:p>
        </p:txBody>
      </p:sp>
      <p:sp>
        <p:nvSpPr>
          <p:cNvPr id="12" name="Text 9"/>
          <p:cNvSpPr/>
          <p:nvPr/>
        </p:nvSpPr>
        <p:spPr>
          <a:xfrm>
            <a:off x="6013609" y="3569018"/>
            <a:ext cx="3380899" cy="1149072"/>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Strong protective mechanisms for detecting and correcting data errors</a:t>
            </a:r>
            <a:endParaRPr lang="en-US" sz="1850" dirty="0"/>
          </a:p>
        </p:txBody>
      </p:sp>
      <p:sp>
        <p:nvSpPr>
          <p:cNvPr id="13" name="Shape 10"/>
          <p:cNvSpPr/>
          <p:nvPr/>
        </p:nvSpPr>
        <p:spPr>
          <a:xfrm>
            <a:off x="9633823" y="3073479"/>
            <a:ext cx="538520" cy="538520"/>
          </a:xfrm>
          <a:prstGeom prst="roundRect">
            <a:avLst>
              <a:gd name="adj" fmla="val 6668"/>
            </a:avLst>
          </a:prstGeom>
          <a:solidFill>
            <a:srgbClr val="444752"/>
          </a:solidFill>
          <a:ln/>
        </p:spPr>
      </p:sp>
      <p:sp>
        <p:nvSpPr>
          <p:cNvPr id="14" name="Text 11"/>
          <p:cNvSpPr/>
          <p:nvPr/>
        </p:nvSpPr>
        <p:spPr>
          <a:xfrm>
            <a:off x="9808964" y="3173730"/>
            <a:ext cx="188238"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3</a:t>
            </a:r>
            <a:endParaRPr lang="en-US" sz="2650" dirty="0"/>
          </a:p>
        </p:txBody>
      </p:sp>
      <p:sp>
        <p:nvSpPr>
          <p:cNvPr id="15" name="Text 12"/>
          <p:cNvSpPr/>
          <p:nvPr/>
        </p:nvSpPr>
        <p:spPr>
          <a:xfrm>
            <a:off x="10411658" y="3073479"/>
            <a:ext cx="2816185" cy="351949"/>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Network Layer</a:t>
            </a:r>
            <a:endParaRPr lang="en-US" sz="2200" dirty="0"/>
          </a:p>
        </p:txBody>
      </p:sp>
      <p:sp>
        <p:nvSpPr>
          <p:cNvPr id="16" name="Text 13"/>
          <p:cNvSpPr/>
          <p:nvPr/>
        </p:nvSpPr>
        <p:spPr>
          <a:xfrm>
            <a:off x="10411658" y="3569018"/>
            <a:ext cx="3380899"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Monitoring network status and detecting unwanted changes</a:t>
            </a:r>
            <a:endParaRPr lang="en-US" sz="1850" dirty="0"/>
          </a:p>
        </p:txBody>
      </p:sp>
      <p:sp>
        <p:nvSpPr>
          <p:cNvPr id="17" name="Shape 14"/>
          <p:cNvSpPr/>
          <p:nvPr/>
        </p:nvSpPr>
        <p:spPr>
          <a:xfrm>
            <a:off x="837724" y="5226606"/>
            <a:ext cx="538520" cy="538520"/>
          </a:xfrm>
          <a:prstGeom prst="roundRect">
            <a:avLst>
              <a:gd name="adj" fmla="val 6668"/>
            </a:avLst>
          </a:prstGeom>
          <a:solidFill>
            <a:srgbClr val="444752"/>
          </a:solidFill>
          <a:ln/>
        </p:spPr>
      </p:sp>
      <p:sp>
        <p:nvSpPr>
          <p:cNvPr id="18" name="Text 15"/>
          <p:cNvSpPr/>
          <p:nvPr/>
        </p:nvSpPr>
        <p:spPr>
          <a:xfrm>
            <a:off x="1015365" y="5326856"/>
            <a:ext cx="183237"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4</a:t>
            </a:r>
            <a:endParaRPr lang="en-US" sz="2650" dirty="0"/>
          </a:p>
        </p:txBody>
      </p:sp>
      <p:sp>
        <p:nvSpPr>
          <p:cNvPr id="19" name="Text 16"/>
          <p:cNvSpPr/>
          <p:nvPr/>
        </p:nvSpPr>
        <p:spPr>
          <a:xfrm>
            <a:off x="1615559" y="5226606"/>
            <a:ext cx="2816185" cy="351949"/>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Transport Layer</a:t>
            </a:r>
            <a:endParaRPr lang="en-US" sz="2200" dirty="0"/>
          </a:p>
        </p:txBody>
      </p:sp>
      <p:sp>
        <p:nvSpPr>
          <p:cNvPr id="20" name="Text 17"/>
          <p:cNvSpPr/>
          <p:nvPr/>
        </p:nvSpPr>
        <p:spPr>
          <a:xfrm>
            <a:off x="1615559" y="5722144"/>
            <a:ext cx="5579983"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Detecting communication problems and supporting redundant ring topology</a:t>
            </a:r>
            <a:endParaRPr lang="en-US" sz="1850" dirty="0"/>
          </a:p>
        </p:txBody>
      </p:sp>
      <p:sp>
        <p:nvSpPr>
          <p:cNvPr id="21" name="Shape 18"/>
          <p:cNvSpPr/>
          <p:nvPr/>
        </p:nvSpPr>
        <p:spPr>
          <a:xfrm>
            <a:off x="7434858" y="5226606"/>
            <a:ext cx="538520" cy="538520"/>
          </a:xfrm>
          <a:prstGeom prst="roundRect">
            <a:avLst>
              <a:gd name="adj" fmla="val 6668"/>
            </a:avLst>
          </a:prstGeom>
          <a:solidFill>
            <a:srgbClr val="444752"/>
          </a:solidFill>
          <a:ln/>
        </p:spPr>
      </p:sp>
      <p:sp>
        <p:nvSpPr>
          <p:cNvPr id="22" name="Text 19"/>
          <p:cNvSpPr/>
          <p:nvPr/>
        </p:nvSpPr>
        <p:spPr>
          <a:xfrm>
            <a:off x="7612023" y="5326856"/>
            <a:ext cx="184190"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5</a:t>
            </a:r>
            <a:endParaRPr lang="en-US" sz="2650" dirty="0"/>
          </a:p>
        </p:txBody>
      </p:sp>
      <p:sp>
        <p:nvSpPr>
          <p:cNvPr id="23" name="Text 20"/>
          <p:cNvSpPr/>
          <p:nvPr/>
        </p:nvSpPr>
        <p:spPr>
          <a:xfrm>
            <a:off x="8212693" y="5226606"/>
            <a:ext cx="2816185" cy="351949"/>
          </a:xfrm>
          <a:prstGeom prst="rect">
            <a:avLst/>
          </a:prstGeom>
          <a:noFill/>
          <a:ln/>
        </p:spPr>
        <p:txBody>
          <a:bodyPr wrap="none" lIns="0" tIns="0" rIns="0" bIns="0" rtlCol="0" anchor="t"/>
          <a:lstStyle/>
          <a:p>
            <a:pPr marL="0" indent="0">
              <a:lnSpc>
                <a:spcPts val="2750"/>
              </a:lnSpc>
              <a:buNone/>
            </a:pPr>
            <a:r>
              <a:rPr lang="en-US" sz="2200" dirty="0">
                <a:solidFill>
                  <a:srgbClr val="D6E5EF"/>
                </a:solidFill>
                <a:latin typeface="Lora" pitchFamily="34" charset="0"/>
                <a:ea typeface="Lora" pitchFamily="34" charset="-122"/>
                <a:cs typeface="Lora" pitchFamily="34" charset="-120"/>
              </a:rPr>
              <a:t>Application Layer</a:t>
            </a:r>
            <a:endParaRPr lang="en-US" sz="2200" dirty="0"/>
          </a:p>
        </p:txBody>
      </p:sp>
      <p:sp>
        <p:nvSpPr>
          <p:cNvPr id="24" name="Text 21"/>
          <p:cNvSpPr/>
          <p:nvPr/>
        </p:nvSpPr>
        <p:spPr>
          <a:xfrm>
            <a:off x="8212693" y="5722144"/>
            <a:ext cx="5579983" cy="383024"/>
          </a:xfrm>
          <a:prstGeom prst="rect">
            <a:avLst/>
          </a:prstGeom>
          <a:noFill/>
          <a:ln/>
        </p:spPr>
        <p:txBody>
          <a:bodyPr wrap="non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Configuration, software or issues in the control program</a:t>
            </a:r>
            <a:endParaRPr lang="en-US" sz="1850" dirty="0"/>
          </a:p>
        </p:txBody>
      </p:sp>
      <p:sp>
        <p:nvSpPr>
          <p:cNvPr id="25" name="Text 5">
            <a:extLst>
              <a:ext uri="{FF2B5EF4-FFF2-40B4-BE49-F238E27FC236}">
                <a16:creationId xmlns:a16="http://schemas.microsoft.com/office/drawing/2014/main" id="{EFD2F7A2-9217-E5E6-3102-515E0F2515BC}"/>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11/16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arn(inVertical)">
                                      <p:cBhvr>
                                        <p:cTn id="13" dur="500"/>
                                        <p:tgtEl>
                                          <p:spTgt spid="7"/>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barn(inVertical)">
                                      <p:cBhvr>
                                        <p:cTn id="16" dur="500"/>
                                        <p:tgtEl>
                                          <p:spTgt spid="8"/>
                                        </p:tgtEl>
                                      </p:cBhvr>
                                    </p:animEffect>
                                  </p:childTnLst>
                                </p:cTn>
                              </p:par>
                            </p:childTnLst>
                          </p:cTn>
                        </p:par>
                      </p:childTnLst>
                    </p:cTn>
                  </p:par>
                  <p:par>
                    <p:cTn id="17" fill="hold">
                      <p:stCondLst>
                        <p:cond delay="indefinite"/>
                      </p:stCondLst>
                      <p:childTnLst>
                        <p:par>
                          <p:cTn id="18" fill="hold">
                            <p:stCondLst>
                              <p:cond delay="0"/>
                            </p:stCondLst>
                            <p:childTnLst>
                              <p:par>
                                <p:cTn id="19" presetID="16" presetClass="entr" presetSubtype="21" fill="hold" grpId="0" nodeType="click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barn(inVertical)">
                                      <p:cBhvr>
                                        <p:cTn id="21" dur="500"/>
                                        <p:tgtEl>
                                          <p:spTgt spid="10"/>
                                        </p:tgtEl>
                                      </p:cBhvr>
                                    </p:animEffect>
                                  </p:childTnLst>
                                </p:cTn>
                              </p:par>
                              <p:par>
                                <p:cTn id="22" presetID="16" presetClass="entr" presetSubtype="21" fill="hold"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barn(inVertical)">
                                      <p:cBhvr>
                                        <p:cTn id="24" dur="500"/>
                                        <p:tgtEl>
                                          <p:spTgt spid="9"/>
                                        </p:tgtEl>
                                      </p:cBhvr>
                                    </p:animEffect>
                                  </p:childTnLst>
                                </p:cTn>
                              </p:par>
                              <p:par>
                                <p:cTn id="25" presetID="16" presetClass="entr" presetSubtype="21"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barn(inVertical)">
                                      <p:cBhvr>
                                        <p:cTn id="27" dur="500"/>
                                        <p:tgtEl>
                                          <p:spTgt spid="11"/>
                                        </p:tgtEl>
                                      </p:cBhvr>
                                    </p:animEffect>
                                  </p:childTnLst>
                                </p:cTn>
                              </p:par>
                              <p:par>
                                <p:cTn id="28" presetID="16" presetClass="entr" presetSubtype="21"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barn(inVertical)">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barn(inVertical)">
                                      <p:cBhvr>
                                        <p:cTn id="35" dur="500"/>
                                        <p:tgtEl>
                                          <p:spTgt spid="13"/>
                                        </p:tgtEl>
                                      </p:cBhvr>
                                    </p:animEffect>
                                  </p:childTnLst>
                                </p:cTn>
                              </p:par>
                              <p:par>
                                <p:cTn id="36" presetID="16" presetClass="entr" presetSubtype="21" fill="hold" grpId="0" nodeType="with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barn(inVertical)">
                                      <p:cBhvr>
                                        <p:cTn id="38" dur="500"/>
                                        <p:tgtEl>
                                          <p:spTgt spid="14"/>
                                        </p:tgtEl>
                                      </p:cBhvr>
                                    </p:animEffect>
                                  </p:childTnLst>
                                </p:cTn>
                              </p:par>
                              <p:par>
                                <p:cTn id="39" presetID="16" presetClass="entr" presetSubtype="21" fill="hold" grpId="0"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barn(inVertical)">
                                      <p:cBhvr>
                                        <p:cTn id="41" dur="500"/>
                                        <p:tgtEl>
                                          <p:spTgt spid="15"/>
                                        </p:tgtEl>
                                      </p:cBhvr>
                                    </p:animEffect>
                                  </p:childTnLst>
                                </p:cTn>
                              </p:par>
                              <p:par>
                                <p:cTn id="42" presetID="16" presetClass="entr" presetSubtype="21"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barn(inVertical)">
                                      <p:cBhvr>
                                        <p:cTn id="44" dur="500"/>
                                        <p:tgtEl>
                                          <p:spTgt spid="16"/>
                                        </p:tgtEl>
                                      </p:cBhvr>
                                    </p:animEffect>
                                  </p:childTnLst>
                                </p:cTn>
                              </p:par>
                            </p:childTnLst>
                          </p:cTn>
                        </p:par>
                      </p:childTnLst>
                    </p:cTn>
                  </p:par>
                  <p:par>
                    <p:cTn id="45" fill="hold">
                      <p:stCondLst>
                        <p:cond delay="indefinite"/>
                      </p:stCondLst>
                      <p:childTnLst>
                        <p:par>
                          <p:cTn id="46" fill="hold">
                            <p:stCondLst>
                              <p:cond delay="0"/>
                            </p:stCondLst>
                            <p:childTnLst>
                              <p:par>
                                <p:cTn id="47" presetID="16" presetClass="entr" presetSubtype="21" fill="hold" grpId="0" nodeType="click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barn(inVertical)">
                                      <p:cBhvr>
                                        <p:cTn id="49" dur="500"/>
                                        <p:tgtEl>
                                          <p:spTgt spid="18"/>
                                        </p:tgtEl>
                                      </p:cBhvr>
                                    </p:animEffect>
                                  </p:childTnLst>
                                </p:cTn>
                              </p:par>
                              <p:par>
                                <p:cTn id="50" presetID="16" presetClass="entr" presetSubtype="21" fill="hold"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barn(inVertical)">
                                      <p:cBhvr>
                                        <p:cTn id="52" dur="500"/>
                                        <p:tgtEl>
                                          <p:spTgt spid="17"/>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19"/>
                                        </p:tgtEl>
                                        <p:attrNameLst>
                                          <p:attrName>style.visibility</p:attrName>
                                        </p:attrNameLst>
                                      </p:cBhvr>
                                      <p:to>
                                        <p:strVal val="visible"/>
                                      </p:to>
                                    </p:set>
                                    <p:animEffect transition="in" filter="barn(inVertical)">
                                      <p:cBhvr>
                                        <p:cTn id="55" dur="500"/>
                                        <p:tgtEl>
                                          <p:spTgt spid="19"/>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barn(inVertical)">
                                      <p:cBhvr>
                                        <p:cTn id="58" dur="500"/>
                                        <p:tgtEl>
                                          <p:spTgt spid="20"/>
                                        </p:tgtEl>
                                      </p:cBhvr>
                                    </p:animEffect>
                                  </p:childTnLst>
                                </p:cTn>
                              </p:par>
                            </p:childTnLst>
                          </p:cTn>
                        </p:par>
                      </p:childTnLst>
                    </p:cTn>
                  </p:par>
                  <p:par>
                    <p:cTn id="59" fill="hold">
                      <p:stCondLst>
                        <p:cond delay="indefinite"/>
                      </p:stCondLst>
                      <p:childTnLst>
                        <p:par>
                          <p:cTn id="60" fill="hold">
                            <p:stCondLst>
                              <p:cond delay="0"/>
                            </p:stCondLst>
                            <p:childTnLst>
                              <p:par>
                                <p:cTn id="61" presetID="16" presetClass="entr" presetSubtype="21" fill="hold" nodeType="click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barn(inVertical)">
                                      <p:cBhvr>
                                        <p:cTn id="63" dur="500"/>
                                        <p:tgtEl>
                                          <p:spTgt spid="21"/>
                                        </p:tgtEl>
                                      </p:cBhvr>
                                    </p:animEffect>
                                  </p:childTnLst>
                                </p:cTn>
                              </p:par>
                              <p:par>
                                <p:cTn id="64" presetID="16" presetClass="entr" presetSubtype="21" fill="hold" grpId="0" nodeType="withEffect">
                                  <p:stCondLst>
                                    <p:cond delay="0"/>
                                  </p:stCondLst>
                                  <p:childTnLst>
                                    <p:set>
                                      <p:cBhvr>
                                        <p:cTn id="65" dur="1" fill="hold">
                                          <p:stCondLst>
                                            <p:cond delay="0"/>
                                          </p:stCondLst>
                                        </p:cTn>
                                        <p:tgtEl>
                                          <p:spTgt spid="22"/>
                                        </p:tgtEl>
                                        <p:attrNameLst>
                                          <p:attrName>style.visibility</p:attrName>
                                        </p:attrNameLst>
                                      </p:cBhvr>
                                      <p:to>
                                        <p:strVal val="visible"/>
                                      </p:to>
                                    </p:set>
                                    <p:animEffect transition="in" filter="barn(inVertical)">
                                      <p:cBhvr>
                                        <p:cTn id="66" dur="500"/>
                                        <p:tgtEl>
                                          <p:spTgt spid="22"/>
                                        </p:tgtEl>
                                      </p:cBhvr>
                                    </p:animEffect>
                                  </p:childTnLst>
                                </p:cTn>
                              </p:par>
                              <p:par>
                                <p:cTn id="67" presetID="16" presetClass="entr" presetSubtype="21" fill="hold" grpId="0" nodeType="withEffect">
                                  <p:stCondLst>
                                    <p:cond delay="0"/>
                                  </p:stCondLst>
                                  <p:childTnLst>
                                    <p:set>
                                      <p:cBhvr>
                                        <p:cTn id="68" dur="1" fill="hold">
                                          <p:stCondLst>
                                            <p:cond delay="0"/>
                                          </p:stCondLst>
                                        </p:cTn>
                                        <p:tgtEl>
                                          <p:spTgt spid="23"/>
                                        </p:tgtEl>
                                        <p:attrNameLst>
                                          <p:attrName>style.visibility</p:attrName>
                                        </p:attrNameLst>
                                      </p:cBhvr>
                                      <p:to>
                                        <p:strVal val="visible"/>
                                      </p:to>
                                    </p:set>
                                    <p:animEffect transition="in" filter="barn(inVertical)">
                                      <p:cBhvr>
                                        <p:cTn id="69" dur="500"/>
                                        <p:tgtEl>
                                          <p:spTgt spid="23"/>
                                        </p:tgtEl>
                                      </p:cBhvr>
                                    </p:animEffect>
                                  </p:childTnLst>
                                </p:cTn>
                              </p:par>
                              <p:par>
                                <p:cTn id="70" presetID="16" presetClass="entr" presetSubtype="21" fill="hold" grpId="0" nodeType="withEffect">
                                  <p:stCondLst>
                                    <p:cond delay="0"/>
                                  </p:stCondLst>
                                  <p:childTnLst>
                                    <p:set>
                                      <p:cBhvr>
                                        <p:cTn id="71" dur="1" fill="hold">
                                          <p:stCondLst>
                                            <p:cond delay="0"/>
                                          </p:stCondLst>
                                        </p:cTn>
                                        <p:tgtEl>
                                          <p:spTgt spid="24"/>
                                        </p:tgtEl>
                                        <p:attrNameLst>
                                          <p:attrName>style.visibility</p:attrName>
                                        </p:attrNameLst>
                                      </p:cBhvr>
                                      <p:to>
                                        <p:strVal val="visible"/>
                                      </p:to>
                                    </p:set>
                                    <p:animEffect transition="in" filter="barn(inVertical)">
                                      <p:cBhvr>
                                        <p:cTn id="7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P spid="11" grpId="0" animBg="1"/>
      <p:bldP spid="12" grpId="0" animBg="1"/>
      <p:bldP spid="14" grpId="0" animBg="1"/>
      <p:bldP spid="15" grpId="0" animBg="1"/>
      <p:bldP spid="16" grpId="0" animBg="1"/>
      <p:bldP spid="18" grpId="0" animBg="1"/>
      <p:bldP spid="19" grpId="0" animBg="1"/>
      <p:bldP spid="20" grpId="0" animBg="1"/>
      <p:bldP spid="22" grpId="0" animBg="1"/>
      <p:bldP spid="23" grpId="0" animBg="1"/>
      <p:bldP spid="2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1785699"/>
            <a:ext cx="10929938"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Error Detection and Correction Approach</a:t>
            </a:r>
            <a:endParaRPr lang="en-US" sz="4400" dirty="0"/>
          </a:p>
        </p:txBody>
      </p:sp>
      <p:sp>
        <p:nvSpPr>
          <p:cNvPr id="5" name="Text 2"/>
          <p:cNvSpPr/>
          <p:nvPr/>
        </p:nvSpPr>
        <p:spPr>
          <a:xfrm>
            <a:off x="837724" y="3088005"/>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Error Detection</a:t>
            </a:r>
            <a:endParaRPr lang="en-US" sz="2200" dirty="0"/>
          </a:p>
        </p:txBody>
      </p:sp>
      <p:sp>
        <p:nvSpPr>
          <p:cNvPr id="6" name="Text 3"/>
          <p:cNvSpPr/>
          <p:nvPr/>
        </p:nvSpPr>
        <p:spPr>
          <a:xfrm>
            <a:off x="837724" y="3679269"/>
            <a:ext cx="6185535"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EtherCAT is designed to minimize errors through robust detection mechanisms.</a:t>
            </a:r>
            <a:endParaRPr lang="en-US" sz="1850" dirty="0"/>
          </a:p>
        </p:txBody>
      </p:sp>
      <p:sp>
        <p:nvSpPr>
          <p:cNvPr id="7" name="Text 4"/>
          <p:cNvSpPr/>
          <p:nvPr/>
        </p:nvSpPr>
        <p:spPr>
          <a:xfrm>
            <a:off x="837724" y="4660702"/>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Master/Slave architecture limits error potential</a:t>
            </a:r>
            <a:endParaRPr lang="en-US" sz="1850" dirty="0"/>
          </a:p>
        </p:txBody>
      </p:sp>
      <p:sp>
        <p:nvSpPr>
          <p:cNvPr id="8" name="Text 5"/>
          <p:cNvSpPr/>
          <p:nvPr/>
        </p:nvSpPr>
        <p:spPr>
          <a:xfrm>
            <a:off x="837724" y="5127427"/>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CRC checksum verifies data integrity</a:t>
            </a:r>
            <a:endParaRPr lang="en-US" sz="1850" dirty="0"/>
          </a:p>
        </p:txBody>
      </p:sp>
      <p:sp>
        <p:nvSpPr>
          <p:cNvPr id="9" name="Text 6"/>
          <p:cNvSpPr/>
          <p:nvPr/>
        </p:nvSpPr>
        <p:spPr>
          <a:xfrm>
            <a:off x="837724" y="5594152"/>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Working Counter (WKC) tracks data packet sequence</a:t>
            </a:r>
            <a:endParaRPr lang="en-US" sz="1850" dirty="0"/>
          </a:p>
        </p:txBody>
      </p:sp>
      <p:sp>
        <p:nvSpPr>
          <p:cNvPr id="10" name="Text 7"/>
          <p:cNvSpPr/>
          <p:nvPr/>
        </p:nvSpPr>
        <p:spPr>
          <a:xfrm>
            <a:off x="7614761" y="3088005"/>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Error Correction</a:t>
            </a:r>
            <a:endParaRPr lang="en-US" sz="2200" dirty="0"/>
          </a:p>
        </p:txBody>
      </p:sp>
      <p:sp>
        <p:nvSpPr>
          <p:cNvPr id="11" name="Text 8"/>
          <p:cNvSpPr/>
          <p:nvPr/>
        </p:nvSpPr>
        <p:spPr>
          <a:xfrm>
            <a:off x="7614761" y="3679269"/>
            <a:ext cx="6185535"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Unlike TCP/IP, EtherCAT relies on immediate error detection and fast retransmission.</a:t>
            </a:r>
            <a:endParaRPr lang="en-US" sz="1850" dirty="0"/>
          </a:p>
        </p:txBody>
      </p:sp>
      <p:sp>
        <p:nvSpPr>
          <p:cNvPr id="12" name="Text 9"/>
          <p:cNvSpPr/>
          <p:nvPr/>
        </p:nvSpPr>
        <p:spPr>
          <a:xfrm>
            <a:off x="7614761" y="4660702"/>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Master automatically re-sends faulty packets</a:t>
            </a:r>
            <a:endParaRPr lang="en-US" sz="1850" dirty="0"/>
          </a:p>
        </p:txBody>
      </p:sp>
      <p:sp>
        <p:nvSpPr>
          <p:cNvPr id="13" name="Text 10"/>
          <p:cNvSpPr/>
          <p:nvPr/>
        </p:nvSpPr>
        <p:spPr>
          <a:xfrm>
            <a:off x="7614761" y="5127427"/>
            <a:ext cx="6185535" cy="766048"/>
          </a:xfrm>
          <a:prstGeom prst="rect">
            <a:avLst/>
          </a:prstGeom>
          <a:noFill/>
          <a:ln/>
        </p:spPr>
        <p:txBody>
          <a:bodyPr wrap="squar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Redundant Masters and communication paths enhance reliability</a:t>
            </a:r>
            <a:endParaRPr lang="en-US" sz="1850" dirty="0"/>
          </a:p>
        </p:txBody>
      </p:sp>
      <p:sp>
        <p:nvSpPr>
          <p:cNvPr id="14" name="Text 11"/>
          <p:cNvSpPr/>
          <p:nvPr/>
        </p:nvSpPr>
        <p:spPr>
          <a:xfrm>
            <a:off x="7614761" y="5977176"/>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Bit error correction prevents data frame corruption</a:t>
            </a:r>
            <a:endParaRPr lang="en-US" sz="1850" dirty="0"/>
          </a:p>
        </p:txBody>
      </p:sp>
      <p:sp>
        <p:nvSpPr>
          <p:cNvPr id="15" name="Text 5">
            <a:extLst>
              <a:ext uri="{FF2B5EF4-FFF2-40B4-BE49-F238E27FC236}">
                <a16:creationId xmlns:a16="http://schemas.microsoft.com/office/drawing/2014/main" id="{97BB145F-C15D-0ED9-7AF1-C0C13F6A0DC7}"/>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12/16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8">
                                            <p:txEl>
                                              <p:pRg st="0" end="0"/>
                                            </p:txEl>
                                          </p:spTgt>
                                        </p:tgtEl>
                                        <p:attrNameLst>
                                          <p:attrName>style.visibility</p:attrName>
                                        </p:attrNameLst>
                                      </p:cBhvr>
                                      <p:to>
                                        <p:strVal val="visible"/>
                                      </p:to>
                                    </p:set>
                                    <p:animEffect transition="in" filter="fade">
                                      <p:cBhvr>
                                        <p:cTn id="26" dur="1000"/>
                                        <p:tgtEl>
                                          <p:spTgt spid="8">
                                            <p:txEl>
                                              <p:pRg st="0" end="0"/>
                                            </p:txEl>
                                          </p:spTgt>
                                        </p:tgtEl>
                                      </p:cBhvr>
                                    </p:animEffect>
                                    <p:anim calcmode="lin" valueType="num">
                                      <p:cBhvr>
                                        <p:cTn id="27"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28"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1000"/>
                                        <p:tgtEl>
                                          <p:spTgt spid="9"/>
                                        </p:tgtEl>
                                      </p:cBhvr>
                                    </p:animEffect>
                                    <p:anim calcmode="lin" valueType="num">
                                      <p:cBhvr>
                                        <p:cTn id="34" dur="1000" fill="hold"/>
                                        <p:tgtEl>
                                          <p:spTgt spid="9"/>
                                        </p:tgtEl>
                                        <p:attrNameLst>
                                          <p:attrName>ppt_x</p:attrName>
                                        </p:attrNameLst>
                                      </p:cBhvr>
                                      <p:tavLst>
                                        <p:tav tm="0">
                                          <p:val>
                                            <p:strVal val="#ppt_x"/>
                                          </p:val>
                                        </p:tav>
                                        <p:tav tm="100000">
                                          <p:val>
                                            <p:strVal val="#ppt_x"/>
                                          </p:val>
                                        </p:tav>
                                      </p:tavLst>
                                    </p:anim>
                                    <p:anim calcmode="lin" valueType="num">
                                      <p:cBhvr>
                                        <p:cTn id="35"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10"/>
                                        </p:tgtEl>
                                        <p:attrNameLst>
                                          <p:attrName>style.visibility</p:attrName>
                                        </p:attrNameLst>
                                      </p:cBhvr>
                                      <p:to>
                                        <p:strVal val="visible"/>
                                      </p:to>
                                    </p:set>
                                    <p:animEffect transition="in" filter="fade">
                                      <p:cBhvr>
                                        <p:cTn id="40" dur="1000"/>
                                        <p:tgtEl>
                                          <p:spTgt spid="10"/>
                                        </p:tgtEl>
                                      </p:cBhvr>
                                    </p:animEffect>
                                    <p:anim calcmode="lin" valueType="num">
                                      <p:cBhvr>
                                        <p:cTn id="41" dur="1000" fill="hold"/>
                                        <p:tgtEl>
                                          <p:spTgt spid="10"/>
                                        </p:tgtEl>
                                        <p:attrNameLst>
                                          <p:attrName>ppt_x</p:attrName>
                                        </p:attrNameLst>
                                      </p:cBhvr>
                                      <p:tavLst>
                                        <p:tav tm="0">
                                          <p:val>
                                            <p:strVal val="#ppt_x"/>
                                          </p:val>
                                        </p:tav>
                                        <p:tav tm="100000">
                                          <p:val>
                                            <p:strVal val="#ppt_x"/>
                                          </p:val>
                                        </p:tav>
                                      </p:tavLst>
                                    </p:anim>
                                    <p:anim calcmode="lin" valueType="num">
                                      <p:cBhvr>
                                        <p:cTn id="42" dur="1000" fill="hold"/>
                                        <p:tgtEl>
                                          <p:spTgt spid="10"/>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1000"/>
                                        <p:tgtEl>
                                          <p:spTgt spid="11"/>
                                        </p:tgtEl>
                                      </p:cBhvr>
                                    </p:animEffect>
                                    <p:anim calcmode="lin" valueType="num">
                                      <p:cBhvr>
                                        <p:cTn id="46" dur="1000" fill="hold"/>
                                        <p:tgtEl>
                                          <p:spTgt spid="11"/>
                                        </p:tgtEl>
                                        <p:attrNameLst>
                                          <p:attrName>ppt_x</p:attrName>
                                        </p:attrNameLst>
                                      </p:cBhvr>
                                      <p:tavLst>
                                        <p:tav tm="0">
                                          <p:val>
                                            <p:strVal val="#ppt_x"/>
                                          </p:val>
                                        </p:tav>
                                        <p:tav tm="100000">
                                          <p:val>
                                            <p:strVal val="#ppt_x"/>
                                          </p:val>
                                        </p:tav>
                                      </p:tavLst>
                                    </p:anim>
                                    <p:anim calcmode="lin" valueType="num">
                                      <p:cBhvr>
                                        <p:cTn id="4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12">
                                            <p:txEl>
                                              <p:pRg st="0" end="0"/>
                                            </p:txEl>
                                          </p:spTgt>
                                        </p:tgtEl>
                                        <p:attrNameLst>
                                          <p:attrName>style.visibility</p:attrName>
                                        </p:attrNameLst>
                                      </p:cBhvr>
                                      <p:to>
                                        <p:strVal val="visible"/>
                                      </p:to>
                                    </p:set>
                                    <p:animEffect transition="in" filter="fade">
                                      <p:cBhvr>
                                        <p:cTn id="52" dur="1000"/>
                                        <p:tgtEl>
                                          <p:spTgt spid="12">
                                            <p:txEl>
                                              <p:pRg st="0" end="0"/>
                                            </p:txEl>
                                          </p:spTgt>
                                        </p:tgtEl>
                                      </p:cBhvr>
                                    </p:animEffect>
                                    <p:anim calcmode="lin" valueType="num">
                                      <p:cBhvr>
                                        <p:cTn id="53"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54"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42" presetClass="entr" presetSubtype="0" fill="hold" nodeType="clickEffect">
                                  <p:stCondLst>
                                    <p:cond delay="0"/>
                                  </p:stCondLst>
                                  <p:childTnLst>
                                    <p:set>
                                      <p:cBhvr>
                                        <p:cTn id="58" dur="1" fill="hold">
                                          <p:stCondLst>
                                            <p:cond delay="0"/>
                                          </p:stCondLst>
                                        </p:cTn>
                                        <p:tgtEl>
                                          <p:spTgt spid="13">
                                            <p:txEl>
                                              <p:pRg st="0" end="0"/>
                                            </p:txEl>
                                          </p:spTgt>
                                        </p:tgtEl>
                                        <p:attrNameLst>
                                          <p:attrName>style.visibility</p:attrName>
                                        </p:attrNameLst>
                                      </p:cBhvr>
                                      <p:to>
                                        <p:strVal val="visible"/>
                                      </p:to>
                                    </p:set>
                                    <p:animEffect transition="in" filter="fade">
                                      <p:cBhvr>
                                        <p:cTn id="59" dur="1000"/>
                                        <p:tgtEl>
                                          <p:spTgt spid="13">
                                            <p:txEl>
                                              <p:pRg st="0" end="0"/>
                                            </p:txEl>
                                          </p:spTgt>
                                        </p:tgtEl>
                                      </p:cBhvr>
                                    </p:animEffect>
                                    <p:anim calcmode="lin" valueType="num">
                                      <p:cBhvr>
                                        <p:cTn id="60" dur="1000" fill="hold"/>
                                        <p:tgtEl>
                                          <p:spTgt spid="13">
                                            <p:txEl>
                                              <p:pRg st="0" end="0"/>
                                            </p:txEl>
                                          </p:spTgt>
                                        </p:tgtEl>
                                        <p:attrNameLst>
                                          <p:attrName>ppt_x</p:attrName>
                                        </p:attrNameLst>
                                      </p:cBhvr>
                                      <p:tavLst>
                                        <p:tav tm="0">
                                          <p:val>
                                            <p:strVal val="#ppt_x"/>
                                          </p:val>
                                        </p:tav>
                                        <p:tav tm="100000">
                                          <p:val>
                                            <p:strVal val="#ppt_x"/>
                                          </p:val>
                                        </p:tav>
                                      </p:tavLst>
                                    </p:anim>
                                    <p:anim calcmode="lin" valueType="num">
                                      <p:cBhvr>
                                        <p:cTn id="61" dur="1000" fill="hold"/>
                                        <p:tgtEl>
                                          <p:spTgt spid="1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42" presetClass="entr" presetSubtype="0" fill="hold" grpId="0" nodeType="clickEffect">
                                  <p:stCondLst>
                                    <p:cond delay="0"/>
                                  </p:stCondLst>
                                  <p:childTnLst>
                                    <p:set>
                                      <p:cBhvr>
                                        <p:cTn id="65" dur="1" fill="hold">
                                          <p:stCondLst>
                                            <p:cond delay="0"/>
                                          </p:stCondLst>
                                        </p:cTn>
                                        <p:tgtEl>
                                          <p:spTgt spid="14"/>
                                        </p:tgtEl>
                                        <p:attrNameLst>
                                          <p:attrName>style.visibility</p:attrName>
                                        </p:attrNameLst>
                                      </p:cBhvr>
                                      <p:to>
                                        <p:strVal val="visible"/>
                                      </p:to>
                                    </p:set>
                                    <p:animEffect transition="in" filter="fade">
                                      <p:cBhvr>
                                        <p:cTn id="66" dur="1000"/>
                                        <p:tgtEl>
                                          <p:spTgt spid="14"/>
                                        </p:tgtEl>
                                      </p:cBhvr>
                                    </p:animEffect>
                                    <p:anim calcmode="lin" valueType="num">
                                      <p:cBhvr>
                                        <p:cTn id="67" dur="1000" fill="hold"/>
                                        <p:tgtEl>
                                          <p:spTgt spid="14"/>
                                        </p:tgtEl>
                                        <p:attrNameLst>
                                          <p:attrName>ppt_x</p:attrName>
                                        </p:attrNameLst>
                                      </p:cBhvr>
                                      <p:tavLst>
                                        <p:tav tm="0">
                                          <p:val>
                                            <p:strVal val="#ppt_x"/>
                                          </p:val>
                                        </p:tav>
                                        <p:tav tm="100000">
                                          <p:val>
                                            <p:strVal val="#ppt_x"/>
                                          </p:val>
                                        </p:tav>
                                      </p:tavLst>
                                    </p:anim>
                                    <p:anim calcmode="lin" valueType="num">
                                      <p:cBhvr>
                                        <p:cTn id="68"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animBg="1"/>
      <p:bldP spid="11"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1719739"/>
            <a:ext cx="8213288"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Types of Messages in EtherCAT</a:t>
            </a:r>
            <a:endParaRPr lang="en-US" sz="4400" dirty="0"/>
          </a:p>
        </p:txBody>
      </p:sp>
      <p:sp>
        <p:nvSpPr>
          <p:cNvPr id="5" name="Text 2"/>
          <p:cNvSpPr/>
          <p:nvPr/>
        </p:nvSpPr>
        <p:spPr>
          <a:xfrm>
            <a:off x="837724" y="3022044"/>
            <a:ext cx="3902512"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Process Data Messages (PDM)</a:t>
            </a:r>
            <a:endParaRPr lang="en-US" sz="2200" dirty="0"/>
          </a:p>
        </p:txBody>
      </p:sp>
      <p:sp>
        <p:nvSpPr>
          <p:cNvPr id="6" name="Text 3"/>
          <p:cNvSpPr/>
          <p:nvPr/>
        </p:nvSpPr>
        <p:spPr>
          <a:xfrm>
            <a:off x="837724" y="3613309"/>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Used for sending and receiving I/O data from slave devices. These messages are optimized for low latency and Real-Time control.</a:t>
            </a:r>
            <a:endParaRPr lang="en-US" sz="1850" dirty="0"/>
          </a:p>
        </p:txBody>
      </p:sp>
      <p:sp>
        <p:nvSpPr>
          <p:cNvPr id="7" name="Text 4"/>
          <p:cNvSpPr/>
          <p:nvPr/>
        </p:nvSpPr>
        <p:spPr>
          <a:xfrm>
            <a:off x="5357813" y="3022044"/>
            <a:ext cx="3831312"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Service Data Messages (SDM)</a:t>
            </a:r>
            <a:endParaRPr lang="en-US" sz="2200" dirty="0"/>
          </a:p>
        </p:txBody>
      </p:sp>
      <p:sp>
        <p:nvSpPr>
          <p:cNvPr id="8" name="Text 5"/>
          <p:cNvSpPr/>
          <p:nvPr/>
        </p:nvSpPr>
        <p:spPr>
          <a:xfrm>
            <a:off x="5357813" y="3613309"/>
            <a:ext cx="3928586" cy="2298144"/>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Used for configuring, reading, or writing parameters in slave devices using the SDO (Service Data Object) model. Primarily used for initial setup and parameter changes, with less stringent response time requirements.</a:t>
            </a:r>
            <a:endParaRPr lang="en-US" sz="1850" dirty="0"/>
          </a:p>
        </p:txBody>
      </p:sp>
      <p:sp>
        <p:nvSpPr>
          <p:cNvPr id="9" name="Text 6"/>
          <p:cNvSpPr/>
          <p:nvPr/>
        </p:nvSpPr>
        <p:spPr>
          <a:xfrm>
            <a:off x="9877901" y="3022044"/>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Mailbox Messages</a:t>
            </a:r>
            <a:endParaRPr lang="en-US" sz="2200" dirty="0"/>
          </a:p>
        </p:txBody>
      </p:sp>
      <p:sp>
        <p:nvSpPr>
          <p:cNvPr id="10" name="Text 7"/>
          <p:cNvSpPr/>
          <p:nvPr/>
        </p:nvSpPr>
        <p:spPr>
          <a:xfrm>
            <a:off x="9877901" y="3613309"/>
            <a:ext cx="3928586" cy="268116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Enable asynchronous communication and the transmission of additional data, including CAN over EtherCAT (CoE) and Ethernet over EtherCAT (EoE). These messages facilitate alerts, log transmissions, and more complex settings.</a:t>
            </a:r>
            <a:endParaRPr lang="en-US" sz="1850" dirty="0"/>
          </a:p>
        </p:txBody>
      </p:sp>
      <p:sp>
        <p:nvSpPr>
          <p:cNvPr id="11" name="Text 5">
            <a:extLst>
              <a:ext uri="{FF2B5EF4-FFF2-40B4-BE49-F238E27FC236}">
                <a16:creationId xmlns:a16="http://schemas.microsoft.com/office/drawing/2014/main" id="{4EED9243-0D36-7AE2-4966-4C9D77427BFC}"/>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13/16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1000"/>
                                        <p:tgtEl>
                                          <p:spTgt spid="9"/>
                                        </p:tgtEl>
                                      </p:cBhvr>
                                    </p:animEffect>
                                    <p:anim calcmode="lin" valueType="num">
                                      <p:cBhvr>
                                        <p:cTn id="32" dur="1000" fill="hold"/>
                                        <p:tgtEl>
                                          <p:spTgt spid="9"/>
                                        </p:tgtEl>
                                        <p:attrNameLst>
                                          <p:attrName>ppt_x</p:attrName>
                                        </p:attrNameLst>
                                      </p:cBhvr>
                                      <p:tavLst>
                                        <p:tav tm="0">
                                          <p:val>
                                            <p:strVal val="#ppt_x"/>
                                          </p:val>
                                        </p:tav>
                                        <p:tav tm="100000">
                                          <p:val>
                                            <p:strVal val="#ppt_x"/>
                                          </p:val>
                                        </p:tav>
                                      </p:tavLst>
                                    </p:anim>
                                    <p:anim calcmode="lin" valueType="num">
                                      <p:cBhvr>
                                        <p:cTn id="33" dur="1000" fill="hold"/>
                                        <p:tgtEl>
                                          <p:spTgt spid="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1000"/>
                                        <p:tgtEl>
                                          <p:spTgt spid="10"/>
                                        </p:tgtEl>
                                      </p:cBhvr>
                                    </p:animEffect>
                                    <p:anim calcmode="lin" valueType="num">
                                      <p:cBhvr>
                                        <p:cTn id="37" dur="1000" fill="hold"/>
                                        <p:tgtEl>
                                          <p:spTgt spid="10"/>
                                        </p:tgtEl>
                                        <p:attrNameLst>
                                          <p:attrName>ppt_x</p:attrName>
                                        </p:attrNameLst>
                                      </p:cBhvr>
                                      <p:tavLst>
                                        <p:tav tm="0">
                                          <p:val>
                                            <p:strVal val="#ppt_x"/>
                                          </p:val>
                                        </p:tav>
                                        <p:tav tm="100000">
                                          <p:val>
                                            <p:strVal val="#ppt_x"/>
                                          </p:val>
                                        </p:tav>
                                      </p:tavLst>
                                    </p:anim>
                                    <p:anim calcmode="lin" valueType="num">
                                      <p:cBhvr>
                                        <p:cTn id="38"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E2AA3-4702-776A-4DC2-4DA85C67E950}"/>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DD388092-44EC-8750-7000-22C60C0EFD49}"/>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0495F3F7-72C8-7701-FA5B-ED3167C899E3}"/>
              </a:ext>
            </a:extLst>
          </p:cNvPr>
          <p:cNvSpPr/>
          <p:nvPr/>
        </p:nvSpPr>
        <p:spPr>
          <a:xfrm>
            <a:off x="0" y="0"/>
            <a:ext cx="14630400" cy="8229600"/>
          </a:xfrm>
          <a:prstGeom prst="rect">
            <a:avLst/>
          </a:prstGeom>
          <a:solidFill>
            <a:srgbClr val="252833">
              <a:alpha val="80000"/>
            </a:srgbClr>
          </a:solidFill>
          <a:ln/>
        </p:spPr>
      </p:sp>
      <p:sp>
        <p:nvSpPr>
          <p:cNvPr id="11" name="Text 5">
            <a:extLst>
              <a:ext uri="{FF2B5EF4-FFF2-40B4-BE49-F238E27FC236}">
                <a16:creationId xmlns:a16="http://schemas.microsoft.com/office/drawing/2014/main" id="{B5825887-C2E1-0877-DB17-4158A66A1D21}"/>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14/16</a:t>
            </a:r>
          </a:p>
        </p:txBody>
      </p:sp>
      <p:pic>
        <p:nvPicPr>
          <p:cNvPr id="12" name="Picture 11">
            <a:extLst>
              <a:ext uri="{FF2B5EF4-FFF2-40B4-BE49-F238E27FC236}">
                <a16:creationId xmlns:a16="http://schemas.microsoft.com/office/drawing/2014/main" id="{0B9F7C97-78DD-C3DB-96EE-74E2D87F38DB}"/>
              </a:ext>
            </a:extLst>
          </p:cNvPr>
          <p:cNvPicPr>
            <a:picLocks noChangeAspect="1"/>
          </p:cNvPicPr>
          <p:nvPr/>
        </p:nvPicPr>
        <p:blipFill>
          <a:blip r:embed="rId4"/>
          <a:stretch>
            <a:fillRect/>
          </a:stretch>
        </p:blipFill>
        <p:spPr>
          <a:xfrm>
            <a:off x="191605" y="1200783"/>
            <a:ext cx="14247190" cy="5828034"/>
          </a:xfrm>
          <a:prstGeom prst="rect">
            <a:avLst/>
          </a:prstGeom>
        </p:spPr>
      </p:pic>
    </p:spTree>
    <p:extLst>
      <p:ext uri="{BB962C8B-B14F-4D97-AF65-F5344CB8AC3E}">
        <p14:creationId xmlns:p14="http://schemas.microsoft.com/office/powerpoint/2010/main" val="26796495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2224921"/>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Resources</a:t>
            </a:r>
            <a:endParaRPr lang="en-US" sz="4400" dirty="0"/>
          </a:p>
        </p:txBody>
      </p:sp>
      <p:sp>
        <p:nvSpPr>
          <p:cNvPr id="5" name="Text 2"/>
          <p:cNvSpPr/>
          <p:nvPr/>
        </p:nvSpPr>
        <p:spPr>
          <a:xfrm>
            <a:off x="837724" y="3287911"/>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u="sng" dirty="0">
                <a:solidFill>
                  <a:srgbClr val="F98AC7"/>
                </a:solidFill>
                <a:latin typeface="Source Sans Pro" pitchFamily="34" charset="0"/>
                <a:ea typeface="Source Sans Pro" pitchFamily="34" charset="-122"/>
                <a:cs typeface="Source Sans Pro" pitchFamily="34" charset="-120"/>
                <a:hlinkClick r:id="rId4">
                  <a:extLst>
                    <a:ext uri="{A12FA001-AC4F-418D-AE19-62706E023703}">
                      <ahyp:hlinkClr xmlns:ahyp="http://schemas.microsoft.com/office/drawing/2018/hyperlinkcolor" val="tx"/>
                    </a:ext>
                  </a:extLst>
                </a:hlinkClick>
              </a:rPr>
              <a:t>EtherCAT.org - Why Use EtherCAT</a:t>
            </a:r>
            <a:endParaRPr lang="en-US" sz="1850" dirty="0"/>
          </a:p>
        </p:txBody>
      </p:sp>
      <p:sp>
        <p:nvSpPr>
          <p:cNvPr id="6" name="Text 3"/>
          <p:cNvSpPr/>
          <p:nvPr/>
        </p:nvSpPr>
        <p:spPr>
          <a:xfrm>
            <a:off x="837724" y="3754636"/>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u="sng" dirty="0">
                <a:solidFill>
                  <a:srgbClr val="F98AC7"/>
                </a:solidFill>
                <a:latin typeface="Source Sans Pro" pitchFamily="34" charset="0"/>
                <a:ea typeface="Source Sans Pro" pitchFamily="34" charset="-122"/>
                <a:cs typeface="Source Sans Pro" pitchFamily="34" charset="-120"/>
                <a:hlinkClick r:id="rId5">
                  <a:extLst>
                    <a:ext uri="{A12FA001-AC4F-418D-AE19-62706E023703}">
                      <ahyp:hlinkClr xmlns:ahyp="http://schemas.microsoft.com/office/drawing/2018/hyperlinkcolor" val="tx"/>
                    </a:ext>
                  </a:extLst>
                </a:hlinkClick>
              </a:rPr>
              <a:t>EtherCAT.org - Technology</a:t>
            </a:r>
            <a:endParaRPr lang="en-US" sz="1850" dirty="0"/>
          </a:p>
        </p:txBody>
      </p:sp>
      <p:sp>
        <p:nvSpPr>
          <p:cNvPr id="7" name="Text 4"/>
          <p:cNvSpPr/>
          <p:nvPr/>
        </p:nvSpPr>
        <p:spPr>
          <a:xfrm>
            <a:off x="837724" y="4221361"/>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u="sng" dirty="0">
                <a:solidFill>
                  <a:srgbClr val="F98AC7"/>
                </a:solidFill>
                <a:latin typeface="Source Sans Pro" pitchFamily="34" charset="0"/>
                <a:ea typeface="Source Sans Pro" pitchFamily="34" charset="-122"/>
                <a:cs typeface="Source Sans Pro" pitchFamily="34" charset="-120"/>
                <a:hlinkClick r:id="rId6">
                  <a:extLst>
                    <a:ext uri="{A12FA001-AC4F-418D-AE19-62706E023703}">
                      <ahyp:hlinkClr xmlns:ahyp="http://schemas.microsoft.com/office/drawing/2018/hyperlinkcolor" val="tx"/>
                    </a:ext>
                  </a:extLst>
                </a:hlinkClick>
              </a:rPr>
              <a:t>Dewesoft - What is EtherCAT Protocol</a:t>
            </a:r>
            <a:endParaRPr lang="en-US" sz="1850" dirty="0"/>
          </a:p>
        </p:txBody>
      </p:sp>
      <p:sp>
        <p:nvSpPr>
          <p:cNvPr id="8" name="Text 5"/>
          <p:cNvSpPr/>
          <p:nvPr/>
        </p:nvSpPr>
        <p:spPr>
          <a:xfrm>
            <a:off x="837724" y="4688086"/>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u="sng" dirty="0">
                <a:solidFill>
                  <a:srgbClr val="F98AC7"/>
                </a:solidFill>
                <a:latin typeface="Source Sans Pro" pitchFamily="34" charset="0"/>
                <a:ea typeface="Source Sans Pro" pitchFamily="34" charset="-122"/>
                <a:cs typeface="Source Sans Pro" pitchFamily="34" charset="-120"/>
                <a:hlinkClick r:id="rId7">
                  <a:extLst>
                    <a:ext uri="{A12FA001-AC4F-418D-AE19-62706E023703}">
                      <ahyp:hlinkClr xmlns:ahyp="http://schemas.microsoft.com/office/drawing/2018/hyperlinkcolor" val="tx"/>
                    </a:ext>
                  </a:extLst>
                </a:hlinkClick>
              </a:rPr>
              <a:t>EtherCAT.org - Ethernet Introduction</a:t>
            </a:r>
            <a:endParaRPr lang="en-US" sz="1850" dirty="0"/>
          </a:p>
        </p:txBody>
      </p:sp>
      <p:sp>
        <p:nvSpPr>
          <p:cNvPr id="9" name="Text 6"/>
          <p:cNvSpPr/>
          <p:nvPr/>
        </p:nvSpPr>
        <p:spPr>
          <a:xfrm>
            <a:off x="837724" y="5154811"/>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u="sng" dirty="0">
                <a:solidFill>
                  <a:srgbClr val="F98AC7"/>
                </a:solidFill>
                <a:latin typeface="Source Sans Pro" pitchFamily="34" charset="0"/>
                <a:ea typeface="Source Sans Pro" pitchFamily="34" charset="-122"/>
                <a:cs typeface="Source Sans Pro" pitchFamily="34" charset="-120"/>
                <a:hlinkClick r:id="rId8">
                  <a:extLst>
                    <a:ext uri="{A12FA001-AC4F-418D-AE19-62706E023703}">
                      <ahyp:hlinkClr xmlns:ahyp="http://schemas.microsoft.com/office/drawing/2018/hyperlinkcolor" val="tx"/>
                    </a:ext>
                  </a:extLst>
                </a:hlinkClick>
              </a:rPr>
              <a:t>Wikipedia - Ethernet Physical Layer</a:t>
            </a:r>
            <a:endParaRPr lang="en-US" sz="1850" dirty="0"/>
          </a:p>
        </p:txBody>
      </p:sp>
      <p:sp>
        <p:nvSpPr>
          <p:cNvPr id="10" name="Text 7"/>
          <p:cNvSpPr/>
          <p:nvPr/>
        </p:nvSpPr>
        <p:spPr>
          <a:xfrm>
            <a:off x="837724" y="5621536"/>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u="sng" dirty="0">
                <a:solidFill>
                  <a:srgbClr val="F98AC7"/>
                </a:solidFill>
                <a:latin typeface="Source Sans Pro" pitchFamily="34" charset="0"/>
                <a:ea typeface="Source Sans Pro" pitchFamily="34" charset="-122"/>
                <a:cs typeface="Source Sans Pro" pitchFamily="34" charset="-120"/>
                <a:hlinkClick r:id="rId9">
                  <a:extLst>
                    <a:ext uri="{A12FA001-AC4F-418D-AE19-62706E023703}">
                      <ahyp:hlinkClr xmlns:ahyp="http://schemas.microsoft.com/office/drawing/2018/hyperlinkcolor" val="tx"/>
                    </a:ext>
                  </a:extLst>
                </a:hlinkClick>
              </a:rPr>
              <a:t>EtherCAT.org - Diagnosis for Users</a:t>
            </a:r>
            <a:endParaRPr lang="en-US" sz="1850" dirty="0"/>
          </a:p>
        </p:txBody>
      </p:sp>
      <p:sp>
        <p:nvSpPr>
          <p:cNvPr id="11" name="Text 5">
            <a:extLst>
              <a:ext uri="{FF2B5EF4-FFF2-40B4-BE49-F238E27FC236}">
                <a16:creationId xmlns:a16="http://schemas.microsoft.com/office/drawing/2014/main" id="{A18F6B1F-3E5D-4A86-F84B-1A6CD74CC864}"/>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15/16</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315200" y="0"/>
            <a:ext cx="7315200" cy="8229600"/>
          </a:xfrm>
          <a:prstGeom prst="rect">
            <a:avLst/>
          </a:prstGeom>
        </p:spPr>
      </p:pic>
      <p:sp>
        <p:nvSpPr>
          <p:cNvPr id="3" name="Text 0"/>
          <p:cNvSpPr/>
          <p:nvPr/>
        </p:nvSpPr>
        <p:spPr>
          <a:xfrm>
            <a:off x="837724" y="2032040"/>
            <a:ext cx="5639753" cy="1408033"/>
          </a:xfrm>
          <a:prstGeom prst="rect">
            <a:avLst/>
          </a:prstGeom>
          <a:noFill/>
          <a:ln/>
        </p:spPr>
        <p:txBody>
          <a:bodyPr wrap="none" lIns="0" tIns="0" rIns="0" bIns="0" rtlCol="0" anchor="t"/>
          <a:lstStyle/>
          <a:p>
            <a:pPr marL="0" indent="0">
              <a:lnSpc>
                <a:spcPts val="11050"/>
              </a:lnSpc>
              <a:buNone/>
            </a:pPr>
            <a:r>
              <a:rPr lang="en-US" sz="8850" dirty="0">
                <a:solidFill>
                  <a:srgbClr val="F98AC7"/>
                </a:solidFill>
                <a:latin typeface="Lora" pitchFamily="34" charset="0"/>
                <a:ea typeface="Lora" pitchFamily="34" charset="-122"/>
                <a:cs typeface="Lora" pitchFamily="34" charset="-120"/>
              </a:rPr>
              <a:t>Thanks!</a:t>
            </a:r>
            <a:endParaRPr lang="en-US" sz="8850" dirty="0"/>
          </a:p>
        </p:txBody>
      </p:sp>
      <p:sp>
        <p:nvSpPr>
          <p:cNvPr id="4" name="Text 1"/>
          <p:cNvSpPr/>
          <p:nvPr/>
        </p:nvSpPr>
        <p:spPr>
          <a:xfrm>
            <a:off x="837724" y="3799046"/>
            <a:ext cx="3480078"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Do you have any question?</a:t>
            </a:r>
            <a:endParaRPr lang="en-US" sz="2200" dirty="0"/>
          </a:p>
        </p:txBody>
      </p:sp>
      <p:sp>
        <p:nvSpPr>
          <p:cNvPr id="5" name="Text 2"/>
          <p:cNvSpPr/>
          <p:nvPr/>
        </p:nvSpPr>
        <p:spPr>
          <a:xfrm>
            <a:off x="837724" y="4509968"/>
            <a:ext cx="5639753" cy="383024"/>
          </a:xfrm>
          <a:prstGeom prst="rect">
            <a:avLst/>
          </a:prstGeom>
          <a:noFill/>
          <a:ln/>
        </p:spPr>
        <p:txBody>
          <a:bodyPr wrap="non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Presenter: Mohammadfarhan Bahrami</a:t>
            </a:r>
            <a:endParaRPr lang="en-US" sz="1850" dirty="0"/>
          </a:p>
        </p:txBody>
      </p:sp>
      <p:sp>
        <p:nvSpPr>
          <p:cNvPr id="6" name="Text 3"/>
          <p:cNvSpPr/>
          <p:nvPr/>
        </p:nvSpPr>
        <p:spPr>
          <a:xfrm>
            <a:off x="837724" y="5162193"/>
            <a:ext cx="5639753" cy="383024"/>
          </a:xfrm>
          <a:prstGeom prst="rect">
            <a:avLst/>
          </a:prstGeom>
          <a:noFill/>
          <a:ln/>
        </p:spPr>
        <p:txBody>
          <a:bodyPr wrap="non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Contact me: mmdfarhanbahrami@gmail.com</a:t>
            </a:r>
            <a:endParaRPr lang="en-US" sz="1850" dirty="0"/>
          </a:p>
        </p:txBody>
      </p:sp>
      <p:sp>
        <p:nvSpPr>
          <p:cNvPr id="7" name="Text 4"/>
          <p:cNvSpPr/>
          <p:nvPr/>
        </p:nvSpPr>
        <p:spPr>
          <a:xfrm>
            <a:off x="837724" y="5814417"/>
            <a:ext cx="5639753" cy="383024"/>
          </a:xfrm>
          <a:prstGeom prst="rect">
            <a:avLst/>
          </a:prstGeom>
          <a:noFill/>
          <a:ln/>
        </p:spPr>
        <p:txBody>
          <a:bodyPr wrap="non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Course Instructor: Dr. Foshati</a:t>
            </a:r>
            <a:endParaRPr lang="en-US" sz="1850" dirty="0"/>
          </a:p>
        </p:txBody>
      </p:sp>
      <p:sp>
        <p:nvSpPr>
          <p:cNvPr id="8" name="Text 5">
            <a:extLst>
              <a:ext uri="{FF2B5EF4-FFF2-40B4-BE49-F238E27FC236}">
                <a16:creationId xmlns:a16="http://schemas.microsoft.com/office/drawing/2014/main" id="{2CF2FACC-7DBF-D06E-EBE7-14977BDA0F43}"/>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16/16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barn(inVertical)">
                                      <p:cBhvr>
                                        <p:cTn id="14" dur="500"/>
                                        <p:tgtEl>
                                          <p:spTgt spid="4">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randombar(horizontal)">
                                      <p:cBhvr>
                                        <p:cTn id="19" dur="500"/>
                                        <p:tgtEl>
                                          <p:spTgt spid="5"/>
                                        </p:tgtEl>
                                      </p:cBhvr>
                                    </p:animEffect>
                                  </p:childTnLst>
                                </p:cTn>
                              </p:par>
                              <p:par>
                                <p:cTn id="20" presetID="14" presetClass="entr" presetSubtype="10" fill="hold" nodeType="with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randombar(horizontal)">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barn(inVertical)">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barn(inVertical)">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1524833"/>
            <a:ext cx="5916692"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EtherCAT Applications</a:t>
            </a:r>
            <a:endParaRPr lang="en-US" sz="4400" dirty="0"/>
          </a:p>
        </p:txBody>
      </p:sp>
      <p:sp>
        <p:nvSpPr>
          <p:cNvPr id="5" name="Text 2"/>
          <p:cNvSpPr/>
          <p:nvPr/>
        </p:nvSpPr>
        <p:spPr>
          <a:xfrm>
            <a:off x="837724" y="2587823"/>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Robotics Control</a:t>
            </a:r>
            <a:endParaRPr lang="en-US" sz="1850" dirty="0"/>
          </a:p>
        </p:txBody>
      </p:sp>
      <p:sp>
        <p:nvSpPr>
          <p:cNvPr id="6" name="Text 3"/>
          <p:cNvSpPr/>
          <p:nvPr/>
        </p:nvSpPr>
        <p:spPr>
          <a:xfrm>
            <a:off x="837724" y="3054548"/>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CNC Systems</a:t>
            </a:r>
            <a:endParaRPr lang="en-US" sz="1850" dirty="0"/>
          </a:p>
        </p:txBody>
      </p:sp>
      <p:sp>
        <p:nvSpPr>
          <p:cNvPr id="7" name="Text 4"/>
          <p:cNvSpPr/>
          <p:nvPr/>
        </p:nvSpPr>
        <p:spPr>
          <a:xfrm>
            <a:off x="837724" y="3521273"/>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Test &amp; Measurement Systems</a:t>
            </a:r>
            <a:endParaRPr lang="en-US" sz="1850" dirty="0"/>
          </a:p>
        </p:txBody>
      </p:sp>
      <p:sp>
        <p:nvSpPr>
          <p:cNvPr id="8" name="Text 5"/>
          <p:cNvSpPr/>
          <p:nvPr/>
        </p:nvSpPr>
        <p:spPr>
          <a:xfrm>
            <a:off x="837724" y="3987998"/>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Automotive Industry</a:t>
            </a:r>
            <a:endParaRPr lang="en-US" sz="1850" dirty="0"/>
          </a:p>
        </p:txBody>
      </p:sp>
      <p:sp>
        <p:nvSpPr>
          <p:cNvPr id="9" name="Text 6"/>
          <p:cNvSpPr/>
          <p:nvPr/>
        </p:nvSpPr>
        <p:spPr>
          <a:xfrm>
            <a:off x="837724" y="4454723"/>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Power &amp; Energy Systems</a:t>
            </a:r>
            <a:endParaRPr lang="en-US" sz="1850" dirty="0"/>
          </a:p>
        </p:txBody>
      </p:sp>
      <p:sp>
        <p:nvSpPr>
          <p:cNvPr id="10" name="Text 7"/>
          <p:cNvSpPr/>
          <p:nvPr/>
        </p:nvSpPr>
        <p:spPr>
          <a:xfrm>
            <a:off x="837724" y="4921448"/>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Packaging &amp; Printing</a:t>
            </a:r>
            <a:endParaRPr lang="en-US" sz="1850" dirty="0"/>
          </a:p>
        </p:txBody>
      </p:sp>
      <p:sp>
        <p:nvSpPr>
          <p:cNvPr id="11" name="Text 8"/>
          <p:cNvSpPr/>
          <p:nvPr/>
        </p:nvSpPr>
        <p:spPr>
          <a:xfrm>
            <a:off x="837724" y="5388173"/>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Rail &amp; Traffic Control</a:t>
            </a:r>
            <a:endParaRPr lang="en-US" sz="1850" dirty="0"/>
          </a:p>
        </p:txBody>
      </p:sp>
      <p:sp>
        <p:nvSpPr>
          <p:cNvPr id="12" name="Text 9"/>
          <p:cNvSpPr/>
          <p:nvPr/>
        </p:nvSpPr>
        <p:spPr>
          <a:xfrm>
            <a:off x="837724" y="5854898"/>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Medical Systems</a:t>
            </a:r>
            <a:endParaRPr lang="en-US" sz="1850" dirty="0"/>
          </a:p>
        </p:txBody>
      </p:sp>
      <p:sp>
        <p:nvSpPr>
          <p:cNvPr id="13" name="Text 10"/>
          <p:cNvSpPr/>
          <p:nvPr/>
        </p:nvSpPr>
        <p:spPr>
          <a:xfrm>
            <a:off x="837724" y="6321623"/>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Industrial IoT (IIoT)</a:t>
            </a:r>
            <a:endParaRPr lang="en-US" sz="1850" dirty="0"/>
          </a:p>
        </p:txBody>
      </p:sp>
      <p:sp>
        <p:nvSpPr>
          <p:cNvPr id="15" name="Text 5">
            <a:extLst>
              <a:ext uri="{FF2B5EF4-FFF2-40B4-BE49-F238E27FC236}">
                <a16:creationId xmlns:a16="http://schemas.microsoft.com/office/drawing/2014/main" id="{FA54DDAA-93FD-8A16-B223-64B06B564095}"/>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2/16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1000"/>
                                        <p:tgtEl>
                                          <p:spTgt spid="6"/>
                                        </p:tgtEl>
                                      </p:cBhvr>
                                    </p:animEffect>
                                    <p:anim calcmode="lin" valueType="num">
                                      <p:cBhvr>
                                        <p:cTn id="15" dur="1000" fill="hold"/>
                                        <p:tgtEl>
                                          <p:spTgt spid="6"/>
                                        </p:tgtEl>
                                        <p:attrNameLst>
                                          <p:attrName>ppt_x</p:attrName>
                                        </p:attrNameLst>
                                      </p:cBhvr>
                                      <p:tavLst>
                                        <p:tav tm="0">
                                          <p:val>
                                            <p:strVal val="#ppt_x"/>
                                          </p:val>
                                        </p:tav>
                                        <p:tav tm="100000">
                                          <p:val>
                                            <p:strVal val="#ppt_x"/>
                                          </p:val>
                                        </p:tav>
                                      </p:tavLst>
                                    </p:anim>
                                    <p:anim calcmode="lin" valueType="num">
                                      <p:cBhvr>
                                        <p:cTn id="16"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8">
                                            <p:txEl>
                                              <p:pRg st="0" end="0"/>
                                            </p:txEl>
                                          </p:spTgt>
                                        </p:tgtEl>
                                        <p:attrNameLst>
                                          <p:attrName>style.visibility</p:attrName>
                                        </p:attrNameLst>
                                      </p:cBhvr>
                                      <p:to>
                                        <p:strVal val="visible"/>
                                      </p:to>
                                    </p:set>
                                    <p:animEffect transition="in" filter="fade">
                                      <p:cBhvr>
                                        <p:cTn id="28" dur="1000"/>
                                        <p:tgtEl>
                                          <p:spTgt spid="8">
                                            <p:txEl>
                                              <p:pRg st="0" end="0"/>
                                            </p:txEl>
                                          </p:spTgt>
                                        </p:tgtEl>
                                      </p:cBhvr>
                                    </p:animEffect>
                                    <p:anim calcmode="lin" valueType="num">
                                      <p:cBhvr>
                                        <p:cTn id="29"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30" dur="10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1000"/>
                                        <p:tgtEl>
                                          <p:spTgt spid="9"/>
                                        </p:tgtEl>
                                      </p:cBhvr>
                                    </p:animEffect>
                                    <p:anim calcmode="lin" valueType="num">
                                      <p:cBhvr>
                                        <p:cTn id="36" dur="1000" fill="hold"/>
                                        <p:tgtEl>
                                          <p:spTgt spid="9"/>
                                        </p:tgtEl>
                                        <p:attrNameLst>
                                          <p:attrName>ppt_x</p:attrName>
                                        </p:attrNameLst>
                                      </p:cBhvr>
                                      <p:tavLst>
                                        <p:tav tm="0">
                                          <p:val>
                                            <p:strVal val="#ppt_x"/>
                                          </p:val>
                                        </p:tav>
                                        <p:tav tm="100000">
                                          <p:val>
                                            <p:strVal val="#ppt_x"/>
                                          </p:val>
                                        </p:tav>
                                      </p:tavLst>
                                    </p:anim>
                                    <p:anim calcmode="lin" valueType="num">
                                      <p:cBhvr>
                                        <p:cTn id="3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0">
                                            <p:txEl>
                                              <p:pRg st="0" end="0"/>
                                            </p:txEl>
                                          </p:spTgt>
                                        </p:tgtEl>
                                        <p:attrNameLst>
                                          <p:attrName>style.visibility</p:attrName>
                                        </p:attrNameLst>
                                      </p:cBhvr>
                                      <p:to>
                                        <p:strVal val="visible"/>
                                      </p:to>
                                    </p:set>
                                    <p:animEffect transition="in" filter="fade">
                                      <p:cBhvr>
                                        <p:cTn id="42" dur="1000"/>
                                        <p:tgtEl>
                                          <p:spTgt spid="10">
                                            <p:txEl>
                                              <p:pRg st="0" end="0"/>
                                            </p:txEl>
                                          </p:spTgt>
                                        </p:tgtEl>
                                      </p:cBhvr>
                                    </p:animEffect>
                                    <p:anim calcmode="lin" valueType="num">
                                      <p:cBhvr>
                                        <p:cTn id="43"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44"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11">
                                            <p:txEl>
                                              <p:pRg st="0" end="0"/>
                                            </p:txEl>
                                          </p:spTgt>
                                        </p:tgtEl>
                                        <p:attrNameLst>
                                          <p:attrName>style.visibility</p:attrName>
                                        </p:attrNameLst>
                                      </p:cBhvr>
                                      <p:to>
                                        <p:strVal val="visible"/>
                                      </p:to>
                                    </p:set>
                                    <p:animEffect transition="in" filter="fade">
                                      <p:cBhvr>
                                        <p:cTn id="49" dur="1000"/>
                                        <p:tgtEl>
                                          <p:spTgt spid="11">
                                            <p:txEl>
                                              <p:pRg st="0" end="0"/>
                                            </p:txEl>
                                          </p:spTgt>
                                        </p:tgtEl>
                                      </p:cBhvr>
                                    </p:animEffect>
                                    <p:anim calcmode="lin" valueType="num">
                                      <p:cBhvr>
                                        <p:cTn id="50"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51"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nodeType="clickEffect">
                                  <p:stCondLst>
                                    <p:cond delay="0"/>
                                  </p:stCondLst>
                                  <p:childTnLst>
                                    <p:set>
                                      <p:cBhvr>
                                        <p:cTn id="55" dur="1" fill="hold">
                                          <p:stCondLst>
                                            <p:cond delay="0"/>
                                          </p:stCondLst>
                                        </p:cTn>
                                        <p:tgtEl>
                                          <p:spTgt spid="12">
                                            <p:txEl>
                                              <p:pRg st="0" end="0"/>
                                            </p:txEl>
                                          </p:spTgt>
                                        </p:tgtEl>
                                        <p:attrNameLst>
                                          <p:attrName>style.visibility</p:attrName>
                                        </p:attrNameLst>
                                      </p:cBhvr>
                                      <p:to>
                                        <p:strVal val="visible"/>
                                      </p:to>
                                    </p:set>
                                    <p:animEffect transition="in" filter="fade">
                                      <p:cBhvr>
                                        <p:cTn id="56" dur="1000"/>
                                        <p:tgtEl>
                                          <p:spTgt spid="12">
                                            <p:txEl>
                                              <p:pRg st="0" end="0"/>
                                            </p:txEl>
                                          </p:spTgt>
                                        </p:tgtEl>
                                      </p:cBhvr>
                                    </p:animEffect>
                                    <p:anim calcmode="lin" valueType="num">
                                      <p:cBhvr>
                                        <p:cTn id="57"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58"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42" presetClass="entr" presetSubtype="0" fill="hold" grpId="0" nodeType="clickEffect">
                                  <p:stCondLst>
                                    <p:cond delay="0"/>
                                  </p:stCondLst>
                                  <p:childTnLst>
                                    <p:set>
                                      <p:cBhvr>
                                        <p:cTn id="62" dur="1" fill="hold">
                                          <p:stCondLst>
                                            <p:cond delay="0"/>
                                          </p:stCondLst>
                                        </p:cTn>
                                        <p:tgtEl>
                                          <p:spTgt spid="13"/>
                                        </p:tgtEl>
                                        <p:attrNameLst>
                                          <p:attrName>style.visibility</p:attrName>
                                        </p:attrNameLst>
                                      </p:cBhvr>
                                      <p:to>
                                        <p:strVal val="visible"/>
                                      </p:to>
                                    </p:set>
                                    <p:animEffect transition="in" filter="fade">
                                      <p:cBhvr>
                                        <p:cTn id="63" dur="1000"/>
                                        <p:tgtEl>
                                          <p:spTgt spid="13"/>
                                        </p:tgtEl>
                                      </p:cBhvr>
                                    </p:animEffect>
                                    <p:anim calcmode="lin" valueType="num">
                                      <p:cBhvr>
                                        <p:cTn id="64" dur="1000" fill="hold"/>
                                        <p:tgtEl>
                                          <p:spTgt spid="13"/>
                                        </p:tgtEl>
                                        <p:attrNameLst>
                                          <p:attrName>ppt_x</p:attrName>
                                        </p:attrNameLst>
                                      </p:cBhvr>
                                      <p:tavLst>
                                        <p:tav tm="0">
                                          <p:val>
                                            <p:strVal val="#ppt_x"/>
                                          </p:val>
                                        </p:tav>
                                        <p:tav tm="100000">
                                          <p:val>
                                            <p:strVal val="#ppt_x"/>
                                          </p:val>
                                        </p:tav>
                                      </p:tavLst>
                                    </p:anim>
                                    <p:anim calcmode="lin" valueType="num">
                                      <p:cBhvr>
                                        <p:cTn id="65"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1872972"/>
            <a:ext cx="12954952" cy="1408033"/>
          </a:xfrm>
          <a:prstGeom prst="rect">
            <a:avLst/>
          </a:prstGeom>
          <a:noFill/>
          <a:ln/>
        </p:spPr>
        <p:txBody>
          <a:bodyPr wrap="squar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Reasons for the Development of the EtherCAT Protocol</a:t>
            </a:r>
            <a:endParaRPr lang="en-US" sz="4400" dirty="0"/>
          </a:p>
        </p:txBody>
      </p:sp>
      <p:sp>
        <p:nvSpPr>
          <p:cNvPr id="5" name="Text 2"/>
          <p:cNvSpPr/>
          <p:nvPr/>
        </p:nvSpPr>
        <p:spPr>
          <a:xfrm>
            <a:off x="837724" y="3639979"/>
            <a:ext cx="12954952" cy="383024"/>
          </a:xfrm>
          <a:prstGeom prst="rect">
            <a:avLst/>
          </a:prstGeom>
          <a:noFill/>
          <a:ln/>
        </p:spPr>
        <p:txBody>
          <a:bodyPr wrap="none" lIns="0" tIns="0" rIns="0" bIns="0" rtlCol="0" anchor="t"/>
          <a:lstStyle/>
          <a:p>
            <a:pPr marL="342900" indent="-342900">
              <a:lnSpc>
                <a:spcPts val="3000"/>
              </a:lnSpc>
              <a:buSzPct val="100000"/>
              <a:buFont typeface="+mj-lt"/>
              <a:buAutoNum type="arabicPeriod"/>
            </a:pPr>
            <a:r>
              <a:rPr lang="en-US" sz="1850" dirty="0">
                <a:solidFill>
                  <a:srgbClr val="D6E5EF"/>
                </a:solidFill>
                <a:latin typeface="Source Sans Pro" pitchFamily="34" charset="0"/>
                <a:ea typeface="Source Sans Pro" pitchFamily="34" charset="-122"/>
                <a:cs typeface="Source Sans Pro" pitchFamily="34" charset="-120"/>
              </a:rPr>
              <a:t>Need for High Speed and Low Latency in Industrial Automation</a:t>
            </a:r>
            <a:endParaRPr lang="en-US" sz="1850" dirty="0"/>
          </a:p>
        </p:txBody>
      </p:sp>
      <p:sp>
        <p:nvSpPr>
          <p:cNvPr id="6" name="Text 3"/>
          <p:cNvSpPr/>
          <p:nvPr/>
        </p:nvSpPr>
        <p:spPr>
          <a:xfrm>
            <a:off x="837724" y="4106704"/>
            <a:ext cx="12954952" cy="383024"/>
          </a:xfrm>
          <a:prstGeom prst="rect">
            <a:avLst/>
          </a:prstGeom>
          <a:noFill/>
          <a:ln/>
        </p:spPr>
        <p:txBody>
          <a:bodyPr wrap="none" lIns="0" tIns="0" rIns="0" bIns="0" rtlCol="0" anchor="t"/>
          <a:lstStyle/>
          <a:p>
            <a:pPr marL="342900" indent="-342900">
              <a:lnSpc>
                <a:spcPts val="3000"/>
              </a:lnSpc>
              <a:buSzPct val="100000"/>
              <a:buFont typeface="+mj-lt"/>
              <a:buAutoNum type="arabicPeriod" startAt="2"/>
            </a:pPr>
            <a:r>
              <a:rPr lang="en-US" sz="1850" dirty="0">
                <a:solidFill>
                  <a:srgbClr val="D6E5EF"/>
                </a:solidFill>
                <a:latin typeface="Source Sans Pro" pitchFamily="34" charset="0"/>
                <a:ea typeface="Source Sans Pro" pitchFamily="34" charset="-122"/>
                <a:cs typeface="Source Sans Pro" pitchFamily="34" charset="-120"/>
              </a:rPr>
              <a:t>Increasing Complexity and Number of Connected Devices in Industrial Systems</a:t>
            </a:r>
            <a:endParaRPr lang="en-US" sz="1850" dirty="0"/>
          </a:p>
        </p:txBody>
      </p:sp>
      <p:sp>
        <p:nvSpPr>
          <p:cNvPr id="7" name="Text 4"/>
          <p:cNvSpPr/>
          <p:nvPr/>
        </p:nvSpPr>
        <p:spPr>
          <a:xfrm>
            <a:off x="837724" y="4573429"/>
            <a:ext cx="12954952" cy="383024"/>
          </a:xfrm>
          <a:prstGeom prst="rect">
            <a:avLst/>
          </a:prstGeom>
          <a:noFill/>
          <a:ln/>
        </p:spPr>
        <p:txBody>
          <a:bodyPr wrap="none" lIns="0" tIns="0" rIns="0" bIns="0" rtlCol="0" anchor="t"/>
          <a:lstStyle/>
          <a:p>
            <a:pPr marL="342900" indent="-342900">
              <a:lnSpc>
                <a:spcPts val="3000"/>
              </a:lnSpc>
              <a:buSzPct val="100000"/>
              <a:buFont typeface="+mj-lt"/>
              <a:buAutoNum type="arabicPeriod" startAt="3"/>
            </a:pPr>
            <a:r>
              <a:rPr lang="en-US" sz="1850" dirty="0">
                <a:solidFill>
                  <a:srgbClr val="D6E5EF"/>
                </a:solidFill>
                <a:latin typeface="Source Sans Pro" pitchFamily="34" charset="0"/>
                <a:ea typeface="Source Sans Pro" pitchFamily="34" charset="-122"/>
                <a:cs typeface="Source Sans Pro" pitchFamily="34" charset="-120"/>
              </a:rPr>
              <a:t>Need for High Precision in Control System Synchronization</a:t>
            </a:r>
            <a:endParaRPr lang="en-US" sz="1850" dirty="0"/>
          </a:p>
        </p:txBody>
      </p:sp>
      <p:sp>
        <p:nvSpPr>
          <p:cNvPr id="8" name="Text 5"/>
          <p:cNvSpPr/>
          <p:nvPr/>
        </p:nvSpPr>
        <p:spPr>
          <a:xfrm>
            <a:off x="837724" y="5040154"/>
            <a:ext cx="12954952" cy="383024"/>
          </a:xfrm>
          <a:prstGeom prst="rect">
            <a:avLst/>
          </a:prstGeom>
          <a:noFill/>
          <a:ln/>
        </p:spPr>
        <p:txBody>
          <a:bodyPr wrap="none" lIns="0" tIns="0" rIns="0" bIns="0" rtlCol="0" anchor="t"/>
          <a:lstStyle/>
          <a:p>
            <a:pPr marL="342900" indent="-342900">
              <a:lnSpc>
                <a:spcPts val="3000"/>
              </a:lnSpc>
              <a:buSzPct val="100000"/>
              <a:buFont typeface="+mj-lt"/>
              <a:buAutoNum type="arabicPeriod" startAt="4"/>
            </a:pPr>
            <a:r>
              <a:rPr lang="en-US" sz="1850" dirty="0">
                <a:solidFill>
                  <a:srgbClr val="D6E5EF"/>
                </a:solidFill>
                <a:latin typeface="Source Sans Pro" pitchFamily="34" charset="0"/>
                <a:ea typeface="Source Sans Pro" pitchFamily="34" charset="-122"/>
                <a:cs typeface="Source Sans Pro" pitchFamily="34" charset="-120"/>
              </a:rPr>
              <a:t>Reducing Hardware Costs and Optimizing Resource Utilization</a:t>
            </a:r>
            <a:endParaRPr lang="en-US" sz="1850" dirty="0"/>
          </a:p>
        </p:txBody>
      </p:sp>
      <p:sp>
        <p:nvSpPr>
          <p:cNvPr id="9" name="Text 6"/>
          <p:cNvSpPr/>
          <p:nvPr/>
        </p:nvSpPr>
        <p:spPr>
          <a:xfrm>
            <a:off x="837724" y="5506879"/>
            <a:ext cx="12954952" cy="383024"/>
          </a:xfrm>
          <a:prstGeom prst="rect">
            <a:avLst/>
          </a:prstGeom>
          <a:noFill/>
          <a:ln/>
        </p:spPr>
        <p:txBody>
          <a:bodyPr wrap="none" lIns="0" tIns="0" rIns="0" bIns="0" rtlCol="0" anchor="t"/>
          <a:lstStyle/>
          <a:p>
            <a:pPr marL="342900" indent="-342900">
              <a:lnSpc>
                <a:spcPts val="3000"/>
              </a:lnSpc>
              <a:buSzPct val="100000"/>
              <a:buFont typeface="+mj-lt"/>
              <a:buAutoNum type="arabicPeriod" startAt="5"/>
            </a:pPr>
            <a:r>
              <a:rPr lang="en-US" sz="1850" dirty="0">
                <a:solidFill>
                  <a:srgbClr val="D6E5EF"/>
                </a:solidFill>
                <a:latin typeface="Source Sans Pro" pitchFamily="34" charset="0"/>
                <a:ea typeface="Source Sans Pro" pitchFamily="34" charset="-122"/>
                <a:cs typeface="Source Sans Pro" pitchFamily="34" charset="-120"/>
              </a:rPr>
              <a:t>Compatibility with Standard Ethernet and the Need for System Integration</a:t>
            </a:r>
            <a:endParaRPr lang="en-US" sz="1850" dirty="0"/>
          </a:p>
        </p:txBody>
      </p:sp>
      <p:sp>
        <p:nvSpPr>
          <p:cNvPr id="10" name="Text 7"/>
          <p:cNvSpPr/>
          <p:nvPr/>
        </p:nvSpPr>
        <p:spPr>
          <a:xfrm>
            <a:off x="837724" y="5973604"/>
            <a:ext cx="12954952" cy="383024"/>
          </a:xfrm>
          <a:prstGeom prst="rect">
            <a:avLst/>
          </a:prstGeom>
          <a:noFill/>
          <a:ln/>
        </p:spPr>
        <p:txBody>
          <a:bodyPr wrap="none" lIns="0" tIns="0" rIns="0" bIns="0" rtlCol="0" anchor="t"/>
          <a:lstStyle/>
          <a:p>
            <a:pPr marL="342900" indent="-342900">
              <a:lnSpc>
                <a:spcPts val="3000"/>
              </a:lnSpc>
              <a:buSzPct val="100000"/>
              <a:buFont typeface="+mj-lt"/>
              <a:buAutoNum type="arabicPeriod" startAt="6"/>
            </a:pPr>
            <a:r>
              <a:rPr lang="en-US" sz="1850" dirty="0">
                <a:solidFill>
                  <a:srgbClr val="D6E5EF"/>
                </a:solidFill>
                <a:latin typeface="Source Sans Pro" pitchFamily="34" charset="0"/>
                <a:ea typeface="Source Sans Pro" pitchFamily="34" charset="-122"/>
                <a:cs typeface="Source Sans Pro" pitchFamily="34" charset="-120"/>
              </a:rPr>
              <a:t>Need to Improve Security and Reduce Communication Errors</a:t>
            </a:r>
            <a:endParaRPr lang="en-US" sz="1850" dirty="0"/>
          </a:p>
        </p:txBody>
      </p:sp>
      <p:sp>
        <p:nvSpPr>
          <p:cNvPr id="11" name="Text 5">
            <a:extLst>
              <a:ext uri="{FF2B5EF4-FFF2-40B4-BE49-F238E27FC236}">
                <a16:creationId xmlns:a16="http://schemas.microsoft.com/office/drawing/2014/main" id="{87594747-5F1D-391F-2086-14E2FE1F1DA8}"/>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3/16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fill="hold"/>
                                        <p:tgtEl>
                                          <p:spTgt spid="7"/>
                                        </p:tgtEl>
                                        <p:attrNameLst>
                                          <p:attrName>ppt_w</p:attrName>
                                        </p:attrNameLst>
                                      </p:cBhvr>
                                      <p:tavLst>
                                        <p:tav tm="0">
                                          <p:val>
                                            <p:fltVal val="0"/>
                                          </p:val>
                                        </p:tav>
                                        <p:tav tm="100000">
                                          <p:val>
                                            <p:strVal val="#ppt_w"/>
                                          </p:val>
                                        </p:tav>
                                      </p:tavLst>
                                    </p:anim>
                                    <p:anim calcmode="lin" valueType="num">
                                      <p:cBhvr>
                                        <p:cTn id="22" dur="500" fill="hold"/>
                                        <p:tgtEl>
                                          <p:spTgt spid="7"/>
                                        </p:tgtEl>
                                        <p:attrNameLst>
                                          <p:attrName>ppt_h</p:attrName>
                                        </p:attrNameLst>
                                      </p:cBhvr>
                                      <p:tavLst>
                                        <p:tav tm="0">
                                          <p:val>
                                            <p:fltVal val="0"/>
                                          </p:val>
                                        </p:tav>
                                        <p:tav tm="100000">
                                          <p:val>
                                            <p:strVal val="#ppt_h"/>
                                          </p:val>
                                        </p:tav>
                                      </p:tavLst>
                                    </p:anim>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ntr" presetSubtype="16" fill="hold" nodeType="clickEffect">
                                  <p:stCondLst>
                                    <p:cond delay="0"/>
                                  </p:stCondLst>
                                  <p:childTnLst>
                                    <p:set>
                                      <p:cBhvr>
                                        <p:cTn id="27" dur="1" fill="hold">
                                          <p:stCondLst>
                                            <p:cond delay="0"/>
                                          </p:stCondLst>
                                        </p:cTn>
                                        <p:tgtEl>
                                          <p:spTgt spid="8">
                                            <p:txEl>
                                              <p:pRg st="0" end="0"/>
                                            </p:txEl>
                                          </p:spTgt>
                                        </p:tgtEl>
                                        <p:attrNameLst>
                                          <p:attrName>style.visibility</p:attrName>
                                        </p:attrNameLst>
                                      </p:cBhvr>
                                      <p:to>
                                        <p:strVal val="visible"/>
                                      </p:to>
                                    </p:set>
                                    <p:anim calcmode="lin" valueType="num">
                                      <p:cBhvr>
                                        <p:cTn id="28" dur="500" fill="hold"/>
                                        <p:tgtEl>
                                          <p:spTgt spid="8">
                                            <p:txEl>
                                              <p:pRg st="0" end="0"/>
                                            </p:txEl>
                                          </p:spTgt>
                                        </p:tgtEl>
                                        <p:attrNameLst>
                                          <p:attrName>ppt_w</p:attrName>
                                        </p:attrNameLst>
                                      </p:cBhvr>
                                      <p:tavLst>
                                        <p:tav tm="0">
                                          <p:val>
                                            <p:fltVal val="0"/>
                                          </p:val>
                                        </p:tav>
                                        <p:tav tm="100000">
                                          <p:val>
                                            <p:strVal val="#ppt_w"/>
                                          </p:val>
                                        </p:tav>
                                      </p:tavLst>
                                    </p:anim>
                                    <p:anim calcmode="lin" valueType="num">
                                      <p:cBhvr>
                                        <p:cTn id="29" dur="500" fill="hold"/>
                                        <p:tgtEl>
                                          <p:spTgt spid="8">
                                            <p:txEl>
                                              <p:pRg st="0" end="0"/>
                                            </p:txEl>
                                          </p:spTgt>
                                        </p:tgtEl>
                                        <p:attrNameLst>
                                          <p:attrName>ppt_h</p:attrName>
                                        </p:attrNameLst>
                                      </p:cBhvr>
                                      <p:tavLst>
                                        <p:tav tm="0">
                                          <p:val>
                                            <p:fltVal val="0"/>
                                          </p:val>
                                        </p:tav>
                                        <p:tav tm="100000">
                                          <p:val>
                                            <p:strVal val="#ppt_h"/>
                                          </p:val>
                                        </p:tav>
                                      </p:tavLst>
                                    </p:anim>
                                    <p:animEffect transition="in" filter="fade">
                                      <p:cBhvr>
                                        <p:cTn id="30" dur="500"/>
                                        <p:tgtEl>
                                          <p:spTgt spid="8">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fltVal val="0"/>
                                          </p:val>
                                        </p:tav>
                                        <p:tav tm="100000">
                                          <p:val>
                                            <p:strVal val="#ppt_w"/>
                                          </p:val>
                                        </p:tav>
                                      </p:tavLst>
                                    </p:anim>
                                    <p:anim calcmode="lin" valueType="num">
                                      <p:cBhvr>
                                        <p:cTn id="36" dur="500" fill="hold"/>
                                        <p:tgtEl>
                                          <p:spTgt spid="9"/>
                                        </p:tgtEl>
                                        <p:attrNameLst>
                                          <p:attrName>ppt_h</p:attrName>
                                        </p:attrNameLst>
                                      </p:cBhvr>
                                      <p:tavLst>
                                        <p:tav tm="0">
                                          <p:val>
                                            <p:fltVal val="0"/>
                                          </p:val>
                                        </p:tav>
                                        <p:tav tm="100000">
                                          <p:val>
                                            <p:strVal val="#ppt_h"/>
                                          </p:val>
                                        </p:tav>
                                      </p:tavLst>
                                    </p:anim>
                                    <p:animEffect transition="in" filter="fad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10">
                                            <p:txEl>
                                              <p:pRg st="0" end="0"/>
                                            </p:txEl>
                                          </p:spTgt>
                                        </p:tgtEl>
                                        <p:attrNameLst>
                                          <p:attrName>style.visibility</p:attrName>
                                        </p:attrNameLst>
                                      </p:cBhvr>
                                      <p:to>
                                        <p:strVal val="visible"/>
                                      </p:to>
                                    </p:set>
                                    <p:anim calcmode="lin" valueType="num">
                                      <p:cBhvr>
                                        <p:cTn id="42" dur="500" fill="hold"/>
                                        <p:tgtEl>
                                          <p:spTgt spid="10">
                                            <p:txEl>
                                              <p:pRg st="0" end="0"/>
                                            </p:txEl>
                                          </p:spTgt>
                                        </p:tgtEl>
                                        <p:attrNameLst>
                                          <p:attrName>ppt_w</p:attrName>
                                        </p:attrNameLst>
                                      </p:cBhvr>
                                      <p:tavLst>
                                        <p:tav tm="0">
                                          <p:val>
                                            <p:fltVal val="0"/>
                                          </p:val>
                                        </p:tav>
                                        <p:tav tm="100000">
                                          <p:val>
                                            <p:strVal val="#ppt_w"/>
                                          </p:val>
                                        </p:tav>
                                      </p:tavLst>
                                    </p:anim>
                                    <p:anim calcmode="lin" valueType="num">
                                      <p:cBhvr>
                                        <p:cTn id="43" dur="500" fill="hold"/>
                                        <p:tgtEl>
                                          <p:spTgt spid="10">
                                            <p:txEl>
                                              <p:pRg st="0" end="0"/>
                                            </p:txEl>
                                          </p:spTgt>
                                        </p:tgtEl>
                                        <p:attrNameLst>
                                          <p:attrName>ppt_h</p:attrName>
                                        </p:attrNameLst>
                                      </p:cBhvr>
                                      <p:tavLst>
                                        <p:tav tm="0">
                                          <p:val>
                                            <p:fltVal val="0"/>
                                          </p:val>
                                        </p:tav>
                                        <p:tav tm="100000">
                                          <p:val>
                                            <p:strVal val="#ppt_h"/>
                                          </p:val>
                                        </p:tav>
                                      </p:tavLst>
                                    </p:anim>
                                    <p:animEffect transition="in" filter="fade">
                                      <p:cBhvr>
                                        <p:cTn id="44"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2500193"/>
            <a:ext cx="10543103"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Physical Layer Connections and Circuits</a:t>
            </a:r>
            <a:endParaRPr lang="en-US" sz="4400" dirty="0"/>
          </a:p>
        </p:txBody>
      </p:sp>
      <p:sp>
        <p:nvSpPr>
          <p:cNvPr id="5" name="Text 2"/>
          <p:cNvSpPr/>
          <p:nvPr/>
        </p:nvSpPr>
        <p:spPr>
          <a:xfrm>
            <a:off x="837724" y="3563183"/>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EtherCAT uses the IEEE 802.3 Ethernet standard and differential signaling for reliable communication.</a:t>
            </a:r>
            <a:endParaRPr lang="en-US" sz="1850" dirty="0"/>
          </a:p>
        </p:txBody>
      </p:sp>
      <p:sp>
        <p:nvSpPr>
          <p:cNvPr id="6" name="Text 3"/>
          <p:cNvSpPr/>
          <p:nvPr/>
        </p:nvSpPr>
        <p:spPr>
          <a:xfrm>
            <a:off x="837724" y="4029908"/>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It transmits data through two twisted pairs of wires with opposite electrical potentials for noise reduction.</a:t>
            </a:r>
            <a:endParaRPr lang="en-US" sz="1850" dirty="0"/>
          </a:p>
        </p:txBody>
      </p:sp>
      <p:sp>
        <p:nvSpPr>
          <p:cNvPr id="7" name="Text 4"/>
          <p:cNvSpPr/>
          <p:nvPr/>
        </p:nvSpPr>
        <p:spPr>
          <a:xfrm>
            <a:off x="837724" y="4496633"/>
            <a:ext cx="12954952" cy="574988"/>
          </a:xfrm>
          <a:prstGeom prst="rect">
            <a:avLst/>
          </a:prstGeom>
          <a:noFill/>
          <a:ln/>
        </p:spPr>
        <p:txBody>
          <a:bodyPr wrap="squar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Connections include Ethernet (RJ45 or industrial M8/M12), power supply (24V DC), and differential signals (TX+/TX- and RX+/RX-).</a:t>
            </a:r>
            <a:endParaRPr lang="en-US" sz="1850" dirty="0"/>
          </a:p>
        </p:txBody>
      </p:sp>
      <p:sp>
        <p:nvSpPr>
          <p:cNvPr id="8" name="Text 5"/>
          <p:cNvSpPr/>
          <p:nvPr/>
        </p:nvSpPr>
        <p:spPr>
          <a:xfrm>
            <a:off x="837724" y="4969457"/>
            <a:ext cx="12954952"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Optional connections include digital/analog I/O, fiber optic cable, and additional ports for redundancy.</a:t>
            </a:r>
            <a:endParaRPr lang="en-US" sz="1850" dirty="0"/>
          </a:p>
        </p:txBody>
      </p:sp>
      <p:sp>
        <p:nvSpPr>
          <p:cNvPr id="9" name="Text 5">
            <a:extLst>
              <a:ext uri="{FF2B5EF4-FFF2-40B4-BE49-F238E27FC236}">
                <a16:creationId xmlns:a16="http://schemas.microsoft.com/office/drawing/2014/main" id="{1BB65604-DE97-C6F7-4503-6CE039409D31}"/>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4/16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anim calcmode="lin" valueType="num">
                                      <p:cBhvr additive="base">
                                        <p:cTn id="25"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856655"/>
            <a:ext cx="8232934"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Connection Type and Encoding</a:t>
            </a:r>
            <a:endParaRPr lang="en-US" sz="4400" dirty="0"/>
          </a:p>
        </p:txBody>
      </p:sp>
      <p:pic>
        <p:nvPicPr>
          <p:cNvPr id="5" name="Image 1" descr="preencoded.png"/>
          <p:cNvPicPr>
            <a:picLocks noChangeAspect="1"/>
          </p:cNvPicPr>
          <p:nvPr/>
        </p:nvPicPr>
        <p:blipFill>
          <a:blip r:embed="rId4"/>
          <a:stretch>
            <a:fillRect/>
          </a:stretch>
        </p:blipFill>
        <p:spPr>
          <a:xfrm>
            <a:off x="837724" y="1919645"/>
            <a:ext cx="6297930" cy="3892391"/>
          </a:xfrm>
          <a:prstGeom prst="rect">
            <a:avLst/>
          </a:prstGeom>
        </p:spPr>
      </p:pic>
      <p:sp>
        <p:nvSpPr>
          <p:cNvPr id="6" name="Text 2"/>
          <p:cNvSpPr/>
          <p:nvPr/>
        </p:nvSpPr>
        <p:spPr>
          <a:xfrm>
            <a:off x="837724" y="611124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Connection Type</a:t>
            </a:r>
            <a:endParaRPr lang="en-US" sz="2200" dirty="0"/>
          </a:p>
        </p:txBody>
      </p:sp>
      <p:sp>
        <p:nvSpPr>
          <p:cNvPr id="7" name="Text 3"/>
          <p:cNvSpPr/>
          <p:nvPr/>
        </p:nvSpPr>
        <p:spPr>
          <a:xfrm>
            <a:off x="837724" y="6606778"/>
            <a:ext cx="6297930" cy="766048"/>
          </a:xfrm>
          <a:prstGeom prst="rect">
            <a:avLst/>
          </a:prstGeom>
          <a:noFill/>
          <a:ln/>
        </p:spPr>
        <p:txBody>
          <a:bodyPr wrap="square" lIns="0" tIns="0" rIns="0" bIns="0" rtlCol="0" anchor="t"/>
          <a:lstStyle/>
          <a:p>
            <a:pPr marL="0" indent="0" algn="l">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EtherCAT is a serial protocol that transmits data in a ring or daisy-chain structure through Ethernet cable</a:t>
            </a:r>
            <a:endParaRPr lang="en-US" sz="1850" dirty="0"/>
          </a:p>
        </p:txBody>
      </p:sp>
      <p:pic>
        <p:nvPicPr>
          <p:cNvPr id="8" name="Image 2" descr="preencoded.png"/>
          <p:cNvPicPr>
            <a:picLocks noChangeAspect="1"/>
          </p:cNvPicPr>
          <p:nvPr/>
        </p:nvPicPr>
        <p:blipFill>
          <a:blip r:embed="rId5"/>
          <a:stretch>
            <a:fillRect/>
          </a:stretch>
        </p:blipFill>
        <p:spPr>
          <a:xfrm>
            <a:off x="7494627" y="1919645"/>
            <a:ext cx="6298049" cy="3892391"/>
          </a:xfrm>
          <a:prstGeom prst="rect">
            <a:avLst/>
          </a:prstGeom>
        </p:spPr>
      </p:pic>
      <p:sp>
        <p:nvSpPr>
          <p:cNvPr id="9" name="Text 4"/>
          <p:cNvSpPr/>
          <p:nvPr/>
        </p:nvSpPr>
        <p:spPr>
          <a:xfrm>
            <a:off x="7494627" y="6111240"/>
            <a:ext cx="2816185" cy="351949"/>
          </a:xfrm>
          <a:prstGeom prst="rect">
            <a:avLst/>
          </a:prstGeom>
          <a:noFill/>
          <a:ln/>
        </p:spPr>
        <p:txBody>
          <a:bodyPr wrap="none" lIns="0" tIns="0" rIns="0" bIns="0" rtlCol="0" anchor="t"/>
          <a:lstStyle/>
          <a:p>
            <a:pPr marL="0" indent="0" algn="l">
              <a:lnSpc>
                <a:spcPts val="2750"/>
              </a:lnSpc>
              <a:buNone/>
            </a:pPr>
            <a:r>
              <a:rPr lang="en-US" sz="2200" dirty="0">
                <a:solidFill>
                  <a:srgbClr val="D6E5EF"/>
                </a:solidFill>
                <a:latin typeface="Lora" pitchFamily="34" charset="0"/>
                <a:ea typeface="Lora" pitchFamily="34" charset="-122"/>
                <a:cs typeface="Lora" pitchFamily="34" charset="-120"/>
              </a:rPr>
              <a:t>Encoding Type</a:t>
            </a:r>
            <a:endParaRPr lang="en-US" sz="2200" dirty="0"/>
          </a:p>
        </p:txBody>
      </p:sp>
      <p:sp>
        <p:nvSpPr>
          <p:cNvPr id="11" name="Text 5">
            <a:extLst>
              <a:ext uri="{FF2B5EF4-FFF2-40B4-BE49-F238E27FC236}">
                <a16:creationId xmlns:a16="http://schemas.microsoft.com/office/drawing/2014/main" id="{3F40BEBF-A677-BA26-2726-3575465BB3E3}"/>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5/16</a:t>
            </a:r>
          </a:p>
        </p:txBody>
      </p:sp>
      <p:sp>
        <p:nvSpPr>
          <p:cNvPr id="12" name="Text 3">
            <a:extLst>
              <a:ext uri="{FF2B5EF4-FFF2-40B4-BE49-F238E27FC236}">
                <a16:creationId xmlns:a16="http://schemas.microsoft.com/office/drawing/2014/main" id="{A68BEFA4-1B1B-64E9-486C-C3B4710C3F3F}"/>
              </a:ext>
            </a:extLst>
          </p:cNvPr>
          <p:cNvSpPr/>
          <p:nvPr/>
        </p:nvSpPr>
        <p:spPr>
          <a:xfrm>
            <a:off x="7494627" y="6606778"/>
            <a:ext cx="6297930" cy="766048"/>
          </a:xfrm>
          <a:prstGeom prst="rect">
            <a:avLst/>
          </a:prstGeom>
          <a:noFill/>
          <a:ln/>
        </p:spPr>
        <p:txBody>
          <a:bodyPr wrap="square" lIns="0" tIns="0" rIns="0" bIns="0" rtlCol="0" anchor="t"/>
          <a:lstStyle/>
          <a:p>
            <a:pPr>
              <a:lnSpc>
                <a:spcPts val="3000"/>
              </a:lnSpc>
            </a:pPr>
            <a:r>
              <a:rPr lang="en-US" sz="1850" dirty="0" err="1">
                <a:solidFill>
                  <a:srgbClr val="D6E5EF"/>
                </a:solidFill>
                <a:latin typeface="Source Sans Pro" pitchFamily="34" charset="0"/>
                <a:ea typeface="Source Sans Pro" pitchFamily="34" charset="-122"/>
                <a:cs typeface="Source Sans Pro" pitchFamily="34" charset="-120"/>
              </a:rPr>
              <a:t>EtherCAT</a:t>
            </a:r>
            <a:r>
              <a:rPr lang="en-US" sz="1850" dirty="0">
                <a:solidFill>
                  <a:srgbClr val="D6E5EF"/>
                </a:solidFill>
                <a:latin typeface="Source Sans Pro" pitchFamily="34" charset="0"/>
                <a:ea typeface="Source Sans Pro" pitchFamily="34" charset="-122"/>
                <a:cs typeface="Source Sans Pro" pitchFamily="34" charset="-120"/>
              </a:rPr>
              <a:t> uses Manchester encoding, which is defined in the 100BASE-TX Ethernet standard</a:t>
            </a:r>
            <a:endParaRPr lang="en-US" sz="18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1000"/>
                                        <p:tgtEl>
                                          <p:spTgt spid="7"/>
                                        </p:tgtEl>
                                      </p:cBhvr>
                                    </p:animEffect>
                                    <p:anim calcmode="lin" valueType="num">
                                      <p:cBhvr>
                                        <p:cTn id="18" dur="1000" fill="hold"/>
                                        <p:tgtEl>
                                          <p:spTgt spid="7"/>
                                        </p:tgtEl>
                                        <p:attrNameLst>
                                          <p:attrName>ppt_x</p:attrName>
                                        </p:attrNameLst>
                                      </p:cBhvr>
                                      <p:tavLst>
                                        <p:tav tm="0">
                                          <p:val>
                                            <p:strVal val="#ppt_x"/>
                                          </p:val>
                                        </p:tav>
                                        <p:tav tm="100000">
                                          <p:val>
                                            <p:strVal val="#ppt_x"/>
                                          </p:val>
                                        </p:tav>
                                      </p:tavLst>
                                    </p:anim>
                                    <p:anim calcmode="lin" valueType="num">
                                      <p:cBhvr>
                                        <p:cTn id="1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1000"/>
                                        <p:tgtEl>
                                          <p:spTgt spid="8"/>
                                        </p:tgtEl>
                                      </p:cBhvr>
                                    </p:animEffect>
                                    <p:anim calcmode="lin" valueType="num">
                                      <p:cBhvr>
                                        <p:cTn id="25" dur="1000" fill="hold"/>
                                        <p:tgtEl>
                                          <p:spTgt spid="8"/>
                                        </p:tgtEl>
                                        <p:attrNameLst>
                                          <p:attrName>ppt_x</p:attrName>
                                        </p:attrNameLst>
                                      </p:cBhvr>
                                      <p:tavLst>
                                        <p:tav tm="0">
                                          <p:val>
                                            <p:strVal val="#ppt_x"/>
                                          </p:val>
                                        </p:tav>
                                        <p:tav tm="100000">
                                          <p:val>
                                            <p:strVal val="#ppt_x"/>
                                          </p:val>
                                        </p:tav>
                                      </p:tavLst>
                                    </p:anim>
                                    <p:anim calcmode="lin" valueType="num">
                                      <p:cBhvr>
                                        <p:cTn id="26" dur="1000" fill="hold"/>
                                        <p:tgtEl>
                                          <p:spTgt spid="8"/>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1000"/>
                                        <p:tgtEl>
                                          <p:spTgt spid="9"/>
                                        </p:tgtEl>
                                      </p:cBhvr>
                                    </p:animEffect>
                                    <p:anim calcmode="lin" valueType="num">
                                      <p:cBhvr>
                                        <p:cTn id="30" dur="1000" fill="hold"/>
                                        <p:tgtEl>
                                          <p:spTgt spid="9"/>
                                        </p:tgtEl>
                                        <p:attrNameLst>
                                          <p:attrName>ppt_x</p:attrName>
                                        </p:attrNameLst>
                                      </p:cBhvr>
                                      <p:tavLst>
                                        <p:tav tm="0">
                                          <p:val>
                                            <p:strVal val="#ppt_x"/>
                                          </p:val>
                                        </p:tav>
                                        <p:tav tm="100000">
                                          <p:val>
                                            <p:strVal val="#ppt_x"/>
                                          </p:val>
                                        </p:tav>
                                      </p:tavLst>
                                    </p:anim>
                                    <p:anim calcmode="lin" valueType="num">
                                      <p:cBhvr>
                                        <p:cTn id="31" dur="1000" fill="hold"/>
                                        <p:tgtEl>
                                          <p:spTgt spid="9"/>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1000"/>
                                        <p:tgtEl>
                                          <p:spTgt spid="12"/>
                                        </p:tgtEl>
                                      </p:cBhvr>
                                    </p:animEffect>
                                    <p:anim calcmode="lin" valueType="num">
                                      <p:cBhvr>
                                        <p:cTn id="35" dur="1000" fill="hold"/>
                                        <p:tgtEl>
                                          <p:spTgt spid="12"/>
                                        </p:tgtEl>
                                        <p:attrNameLst>
                                          <p:attrName>ppt_x</p:attrName>
                                        </p:attrNameLst>
                                      </p:cBhvr>
                                      <p:tavLst>
                                        <p:tav tm="0">
                                          <p:val>
                                            <p:strVal val="#ppt_x"/>
                                          </p:val>
                                        </p:tav>
                                        <p:tav tm="100000">
                                          <p:val>
                                            <p:strVal val="#ppt_x"/>
                                          </p:val>
                                        </p:tav>
                                      </p:tavLst>
                                    </p:anim>
                                    <p:anim calcmode="lin" valueType="num">
                                      <p:cBhvr>
                                        <p:cTn id="3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1611987"/>
            <a:ext cx="6444972"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How to Connect Devices</a:t>
            </a:r>
            <a:endParaRPr lang="en-US" sz="4400" dirty="0"/>
          </a:p>
        </p:txBody>
      </p:sp>
      <p:sp>
        <p:nvSpPr>
          <p:cNvPr id="5" name="Text 2"/>
          <p:cNvSpPr/>
          <p:nvPr/>
        </p:nvSpPr>
        <p:spPr>
          <a:xfrm>
            <a:off x="837724" y="2914293"/>
            <a:ext cx="4619982"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Ability to Connect Multiple Devices</a:t>
            </a:r>
            <a:endParaRPr lang="en-US" sz="2200" dirty="0"/>
          </a:p>
        </p:txBody>
      </p:sp>
      <p:sp>
        <p:nvSpPr>
          <p:cNvPr id="6" name="Text 3"/>
          <p:cNvSpPr/>
          <p:nvPr/>
        </p:nvSpPr>
        <p:spPr>
          <a:xfrm>
            <a:off x="837724" y="3505557"/>
            <a:ext cx="6185535" cy="1149072"/>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The EtherCAT protocol allows you to connect multiple different devices or hardware modules. Using this protocol, you can connect various types of devices to a single network.</a:t>
            </a:r>
            <a:endParaRPr lang="en-US" sz="1850" dirty="0"/>
          </a:p>
        </p:txBody>
      </p:sp>
      <p:sp>
        <p:nvSpPr>
          <p:cNvPr id="7" name="Text 4"/>
          <p:cNvSpPr/>
          <p:nvPr/>
        </p:nvSpPr>
        <p:spPr>
          <a:xfrm>
            <a:off x="837724" y="4870013"/>
            <a:ext cx="6185535"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This feature is particularly useful for complex industrial automation systems with a large number of devices.</a:t>
            </a:r>
            <a:endParaRPr lang="en-US" sz="1850" dirty="0"/>
          </a:p>
        </p:txBody>
      </p:sp>
      <p:sp>
        <p:nvSpPr>
          <p:cNvPr id="8" name="Text 5"/>
          <p:cNvSpPr/>
          <p:nvPr/>
        </p:nvSpPr>
        <p:spPr>
          <a:xfrm>
            <a:off x="7614761" y="2914293"/>
            <a:ext cx="2920484"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Collision Management</a:t>
            </a:r>
            <a:endParaRPr lang="en-US" sz="2200" dirty="0"/>
          </a:p>
        </p:txBody>
      </p:sp>
      <p:sp>
        <p:nvSpPr>
          <p:cNvPr id="9" name="Text 6"/>
          <p:cNvSpPr/>
          <p:nvPr/>
        </p:nvSpPr>
        <p:spPr>
          <a:xfrm>
            <a:off x="7614761" y="3505557"/>
            <a:ext cx="6185535" cy="1149072"/>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Collision management in EtherCAT is done using a precise and efficient mechanism. In this protocol, there is a Master device responsible for controlling and managing the network.</a:t>
            </a:r>
            <a:endParaRPr lang="en-US" sz="1850" dirty="0"/>
          </a:p>
        </p:txBody>
      </p:sp>
      <p:sp>
        <p:nvSpPr>
          <p:cNvPr id="10" name="Text 7"/>
          <p:cNvSpPr/>
          <p:nvPr/>
        </p:nvSpPr>
        <p:spPr>
          <a:xfrm>
            <a:off x="7614761" y="4870013"/>
            <a:ext cx="6185535" cy="1532096"/>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The Master is responsible for the precise timing and Real-Time communication loop, as well as managing the data position structure within the frame. This approach helps prevent collisions and ensures efficient data transfer.</a:t>
            </a:r>
            <a:endParaRPr lang="en-US" sz="1850" dirty="0"/>
          </a:p>
        </p:txBody>
      </p:sp>
      <p:sp>
        <p:nvSpPr>
          <p:cNvPr id="11" name="Text 5">
            <a:extLst>
              <a:ext uri="{FF2B5EF4-FFF2-40B4-BE49-F238E27FC236}">
                <a16:creationId xmlns:a16="http://schemas.microsoft.com/office/drawing/2014/main" id="{D1FB20DB-4480-D34F-45C5-C2DBEC729623}"/>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6/16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randombar(horizontal)">
                                      <p:cBhvr>
                                        <p:cTn id="10" dur="500"/>
                                        <p:tgtEl>
                                          <p:spTgt spid="6"/>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randombar(horizontal)">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randombar(horizontal)">
                                      <p:cBhvr>
                                        <p:cTn id="18" dur="500"/>
                                        <p:tgtEl>
                                          <p:spTgt spid="10"/>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randombar(horizontal)">
                                      <p:cBhvr>
                                        <p:cTn id="21" dur="500"/>
                                        <p:tgtEl>
                                          <p:spTgt spid="8"/>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randombar(horizontal)">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0BE908-A82C-C25B-FBAE-6166FCA7518A}"/>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AD7FB50B-5C56-6C86-2F28-5A8B67589CAD}"/>
              </a:ext>
            </a:extLst>
          </p:cNvPr>
          <p:cNvPicPr>
            <a:picLocks noChangeAspect="1"/>
          </p:cNvPicPr>
          <p:nvPr/>
        </p:nvPicPr>
        <p:blipFill>
          <a:blip r:embed="rId3"/>
          <a:stretch>
            <a:fillRect/>
          </a:stretch>
        </p:blipFill>
        <p:spPr>
          <a:xfrm>
            <a:off x="0" y="0"/>
            <a:ext cx="14630400" cy="8229600"/>
          </a:xfrm>
          <a:prstGeom prst="rect">
            <a:avLst/>
          </a:prstGeom>
        </p:spPr>
      </p:pic>
      <p:sp>
        <p:nvSpPr>
          <p:cNvPr id="3" name="Shape 0">
            <a:extLst>
              <a:ext uri="{FF2B5EF4-FFF2-40B4-BE49-F238E27FC236}">
                <a16:creationId xmlns:a16="http://schemas.microsoft.com/office/drawing/2014/main" id="{2DAD7385-188E-205A-CD61-347879A7BC9D}"/>
              </a:ext>
            </a:extLst>
          </p:cNvPr>
          <p:cNvSpPr/>
          <p:nvPr/>
        </p:nvSpPr>
        <p:spPr>
          <a:xfrm>
            <a:off x="0" y="0"/>
            <a:ext cx="14630400" cy="8229600"/>
          </a:xfrm>
          <a:prstGeom prst="rect">
            <a:avLst/>
          </a:prstGeom>
          <a:solidFill>
            <a:srgbClr val="252833">
              <a:alpha val="80000"/>
            </a:srgbClr>
          </a:solidFill>
          <a:ln/>
        </p:spPr>
      </p:sp>
      <p:sp>
        <p:nvSpPr>
          <p:cNvPr id="11" name="Text 5">
            <a:extLst>
              <a:ext uri="{FF2B5EF4-FFF2-40B4-BE49-F238E27FC236}">
                <a16:creationId xmlns:a16="http://schemas.microsoft.com/office/drawing/2014/main" id="{B2CCCD17-B061-F81A-D4EC-DD080A4C5904}"/>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7/16</a:t>
            </a:r>
          </a:p>
        </p:txBody>
      </p:sp>
      <p:pic>
        <p:nvPicPr>
          <p:cNvPr id="12" name="Picture 11" descr="Beckhoff Information System - English">
            <a:extLst>
              <a:ext uri="{FF2B5EF4-FFF2-40B4-BE49-F238E27FC236}">
                <a16:creationId xmlns:a16="http://schemas.microsoft.com/office/drawing/2014/main" id="{BC0A0086-0C3C-7E0E-691E-3700271DFE7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842940" y="169155"/>
            <a:ext cx="10944519" cy="7891290"/>
          </a:xfrm>
          <a:prstGeom prst="rect">
            <a:avLst/>
          </a:prstGeom>
          <a:noFill/>
          <a:ln>
            <a:noFill/>
          </a:ln>
        </p:spPr>
      </p:pic>
    </p:spTree>
    <p:extLst>
      <p:ext uri="{BB962C8B-B14F-4D97-AF65-F5344CB8AC3E}">
        <p14:creationId xmlns:p14="http://schemas.microsoft.com/office/powerpoint/2010/main" val="39310076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837724" y="2467928"/>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Data Management</a:t>
            </a:r>
            <a:endParaRPr lang="en-US" sz="4400" dirty="0"/>
          </a:p>
        </p:txBody>
      </p:sp>
      <p:sp>
        <p:nvSpPr>
          <p:cNvPr id="5" name="Text 2"/>
          <p:cNvSpPr/>
          <p:nvPr/>
        </p:nvSpPr>
        <p:spPr>
          <a:xfrm>
            <a:off x="837724" y="3770233"/>
            <a:ext cx="3118366"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Addressing in EtherCAT</a:t>
            </a:r>
            <a:endParaRPr lang="en-US" sz="2200" dirty="0"/>
          </a:p>
        </p:txBody>
      </p:sp>
      <p:sp>
        <p:nvSpPr>
          <p:cNvPr id="6" name="Text 3"/>
          <p:cNvSpPr/>
          <p:nvPr/>
        </p:nvSpPr>
        <p:spPr>
          <a:xfrm>
            <a:off x="837724" y="4361498"/>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Auto-Increment Addressing</a:t>
            </a:r>
            <a:endParaRPr lang="en-US" sz="1850" dirty="0"/>
          </a:p>
        </p:txBody>
      </p:sp>
      <p:sp>
        <p:nvSpPr>
          <p:cNvPr id="7" name="Text 4"/>
          <p:cNvSpPr/>
          <p:nvPr/>
        </p:nvSpPr>
        <p:spPr>
          <a:xfrm>
            <a:off x="837724" y="4828223"/>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Configured Addressing</a:t>
            </a:r>
            <a:endParaRPr lang="en-US" sz="1850" dirty="0"/>
          </a:p>
        </p:txBody>
      </p:sp>
      <p:sp>
        <p:nvSpPr>
          <p:cNvPr id="8" name="Text 5"/>
          <p:cNvSpPr/>
          <p:nvPr/>
        </p:nvSpPr>
        <p:spPr>
          <a:xfrm>
            <a:off x="837724" y="5294948"/>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Ethernet MAC Addressing</a:t>
            </a:r>
            <a:endParaRPr lang="en-US" sz="1850" dirty="0"/>
          </a:p>
        </p:txBody>
      </p:sp>
      <p:sp>
        <p:nvSpPr>
          <p:cNvPr id="9" name="Text 6"/>
          <p:cNvSpPr/>
          <p:nvPr/>
        </p:nvSpPr>
        <p:spPr>
          <a:xfrm>
            <a:off x="7614761" y="3770233"/>
            <a:ext cx="2816185" cy="351949"/>
          </a:xfrm>
          <a:prstGeom prst="rect">
            <a:avLst/>
          </a:prstGeom>
          <a:noFill/>
          <a:ln/>
        </p:spPr>
        <p:txBody>
          <a:bodyPr wrap="none" lIns="0" tIns="0" rIns="0" bIns="0" rtlCol="0" anchor="t"/>
          <a:lstStyle/>
          <a:p>
            <a:pPr marL="0" indent="0">
              <a:lnSpc>
                <a:spcPts val="2750"/>
              </a:lnSpc>
              <a:buNone/>
            </a:pPr>
            <a:r>
              <a:rPr lang="en-US" sz="2200" dirty="0">
                <a:solidFill>
                  <a:srgbClr val="F98AC7"/>
                </a:solidFill>
                <a:latin typeface="Lora" pitchFamily="34" charset="0"/>
                <a:ea typeface="Lora" pitchFamily="34" charset="-122"/>
                <a:cs typeface="Lora" pitchFamily="34" charset="-120"/>
              </a:rPr>
              <a:t>Routing in EtherCAT</a:t>
            </a:r>
            <a:endParaRPr lang="en-US" sz="2200" dirty="0"/>
          </a:p>
        </p:txBody>
      </p:sp>
      <p:sp>
        <p:nvSpPr>
          <p:cNvPr id="10" name="Text 7"/>
          <p:cNvSpPr/>
          <p:nvPr/>
        </p:nvSpPr>
        <p:spPr>
          <a:xfrm>
            <a:off x="7614761" y="4361498"/>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Chain structure and direct frame processing</a:t>
            </a:r>
            <a:endParaRPr lang="en-US" sz="1850" dirty="0"/>
          </a:p>
        </p:txBody>
      </p:sp>
      <p:sp>
        <p:nvSpPr>
          <p:cNvPr id="11" name="Text 8"/>
          <p:cNvSpPr/>
          <p:nvPr/>
        </p:nvSpPr>
        <p:spPr>
          <a:xfrm>
            <a:off x="7614761" y="4828223"/>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Loopback mechanism if needed</a:t>
            </a:r>
            <a:endParaRPr lang="en-US" sz="1850" dirty="0"/>
          </a:p>
        </p:txBody>
      </p:sp>
      <p:sp>
        <p:nvSpPr>
          <p:cNvPr id="12" name="Text 9"/>
          <p:cNvSpPr/>
          <p:nvPr/>
        </p:nvSpPr>
        <p:spPr>
          <a:xfrm>
            <a:off x="7614761" y="5294948"/>
            <a:ext cx="6185535" cy="383024"/>
          </a:xfrm>
          <a:prstGeom prst="rect">
            <a:avLst/>
          </a:prstGeom>
          <a:noFill/>
          <a:ln/>
        </p:spPr>
        <p:txBody>
          <a:bodyPr wrap="none" lIns="0" tIns="0" rIns="0" bIns="0" rtlCol="0" anchor="t"/>
          <a:lstStyle/>
          <a:p>
            <a:pPr marL="342900" indent="-342900">
              <a:lnSpc>
                <a:spcPts val="3000"/>
              </a:lnSpc>
              <a:buSzPct val="100000"/>
              <a:buChar char="•"/>
            </a:pPr>
            <a:r>
              <a:rPr lang="en-US" sz="1850" dirty="0">
                <a:solidFill>
                  <a:srgbClr val="D6E5EF"/>
                </a:solidFill>
                <a:latin typeface="Source Sans Pro" pitchFamily="34" charset="0"/>
                <a:ea typeface="Source Sans Pro" pitchFamily="34" charset="-122"/>
                <a:cs typeface="Source Sans Pro" pitchFamily="34" charset="-120"/>
              </a:rPr>
              <a:t>EtherCAT does not require complex routing</a:t>
            </a:r>
            <a:endParaRPr lang="en-US" sz="1850" dirty="0"/>
          </a:p>
        </p:txBody>
      </p:sp>
      <p:sp>
        <p:nvSpPr>
          <p:cNvPr id="13" name="Text 5">
            <a:extLst>
              <a:ext uri="{FF2B5EF4-FFF2-40B4-BE49-F238E27FC236}">
                <a16:creationId xmlns:a16="http://schemas.microsoft.com/office/drawing/2014/main" id="{B40BF8F7-372C-B1BC-621A-746DBAEB4E6E}"/>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8/16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1000"/>
                                        <p:tgtEl>
                                          <p:spTgt spid="7"/>
                                        </p:tgtEl>
                                      </p:cBhvr>
                                    </p:animEffect>
                                    <p:anim calcmode="lin" valueType="num">
                                      <p:cBhvr>
                                        <p:cTn id="20" dur="1000" fill="hold"/>
                                        <p:tgtEl>
                                          <p:spTgt spid="7"/>
                                        </p:tgtEl>
                                        <p:attrNameLst>
                                          <p:attrName>ppt_x</p:attrName>
                                        </p:attrNameLst>
                                      </p:cBhvr>
                                      <p:tavLst>
                                        <p:tav tm="0">
                                          <p:val>
                                            <p:strVal val="#ppt_x"/>
                                          </p:val>
                                        </p:tav>
                                        <p:tav tm="100000">
                                          <p:val>
                                            <p:strVal val="#ppt_x"/>
                                          </p:val>
                                        </p:tav>
                                      </p:tavLst>
                                    </p:anim>
                                    <p:anim calcmode="lin" valueType="num">
                                      <p:cBhvr>
                                        <p:cTn id="21"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1000"/>
                                        <p:tgtEl>
                                          <p:spTgt spid="8"/>
                                        </p:tgtEl>
                                      </p:cBhvr>
                                    </p:animEffect>
                                    <p:anim calcmode="lin" valueType="num">
                                      <p:cBhvr>
                                        <p:cTn id="27" dur="1000" fill="hold"/>
                                        <p:tgtEl>
                                          <p:spTgt spid="8"/>
                                        </p:tgtEl>
                                        <p:attrNameLst>
                                          <p:attrName>ppt_x</p:attrName>
                                        </p:attrNameLst>
                                      </p:cBhvr>
                                      <p:tavLst>
                                        <p:tav tm="0">
                                          <p:val>
                                            <p:strVal val="#ppt_x"/>
                                          </p:val>
                                        </p:tav>
                                        <p:tav tm="100000">
                                          <p:val>
                                            <p:strVal val="#ppt_x"/>
                                          </p:val>
                                        </p:tav>
                                      </p:tavLst>
                                    </p:anim>
                                    <p:anim calcmode="lin" valueType="num">
                                      <p:cBhvr>
                                        <p:cTn id="28"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1000"/>
                                        <p:tgtEl>
                                          <p:spTgt spid="10"/>
                                        </p:tgtEl>
                                      </p:cBhvr>
                                    </p:animEffect>
                                    <p:anim calcmode="lin" valueType="num">
                                      <p:cBhvr>
                                        <p:cTn id="39" dur="1000" fill="hold"/>
                                        <p:tgtEl>
                                          <p:spTgt spid="10"/>
                                        </p:tgtEl>
                                        <p:attrNameLst>
                                          <p:attrName>ppt_x</p:attrName>
                                        </p:attrNameLst>
                                      </p:cBhvr>
                                      <p:tavLst>
                                        <p:tav tm="0">
                                          <p:val>
                                            <p:strVal val="#ppt_x"/>
                                          </p:val>
                                        </p:tav>
                                        <p:tav tm="100000">
                                          <p:val>
                                            <p:strVal val="#ppt_x"/>
                                          </p:val>
                                        </p:tav>
                                      </p:tavLst>
                                    </p:anim>
                                    <p:anim calcmode="lin" valueType="num">
                                      <p:cBhvr>
                                        <p:cTn id="40"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42" presetClass="entr" presetSubtype="0"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fade">
                                      <p:cBhvr>
                                        <p:cTn id="45" dur="1000"/>
                                        <p:tgtEl>
                                          <p:spTgt spid="11"/>
                                        </p:tgtEl>
                                      </p:cBhvr>
                                    </p:animEffect>
                                    <p:anim calcmode="lin" valueType="num">
                                      <p:cBhvr>
                                        <p:cTn id="46" dur="1000" fill="hold"/>
                                        <p:tgtEl>
                                          <p:spTgt spid="11"/>
                                        </p:tgtEl>
                                        <p:attrNameLst>
                                          <p:attrName>ppt_x</p:attrName>
                                        </p:attrNameLst>
                                      </p:cBhvr>
                                      <p:tavLst>
                                        <p:tav tm="0">
                                          <p:val>
                                            <p:strVal val="#ppt_x"/>
                                          </p:val>
                                        </p:tav>
                                        <p:tav tm="100000">
                                          <p:val>
                                            <p:strVal val="#ppt_x"/>
                                          </p:val>
                                        </p:tav>
                                      </p:tavLst>
                                    </p:anim>
                                    <p:anim calcmode="lin" valueType="num">
                                      <p:cBhvr>
                                        <p:cTn id="47"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42" presetClass="entr" presetSubtype="0" fill="hold" nodeType="clickEffect">
                                  <p:stCondLst>
                                    <p:cond delay="0"/>
                                  </p:stCondLst>
                                  <p:childTnLst>
                                    <p:set>
                                      <p:cBhvr>
                                        <p:cTn id="51" dur="1" fill="hold">
                                          <p:stCondLst>
                                            <p:cond delay="0"/>
                                          </p:stCondLst>
                                        </p:cTn>
                                        <p:tgtEl>
                                          <p:spTgt spid="12">
                                            <p:txEl>
                                              <p:pRg st="0" end="0"/>
                                            </p:txEl>
                                          </p:spTgt>
                                        </p:tgtEl>
                                        <p:attrNameLst>
                                          <p:attrName>style.visibility</p:attrName>
                                        </p:attrNameLst>
                                      </p:cBhvr>
                                      <p:to>
                                        <p:strVal val="visible"/>
                                      </p:to>
                                    </p:set>
                                    <p:animEffect transition="in" filter="fade">
                                      <p:cBhvr>
                                        <p:cTn id="52" dur="1000"/>
                                        <p:tgtEl>
                                          <p:spTgt spid="12">
                                            <p:txEl>
                                              <p:pRg st="0" end="0"/>
                                            </p:txEl>
                                          </p:spTgt>
                                        </p:tgtEl>
                                      </p:cBhvr>
                                    </p:animEffect>
                                    <p:anim calcmode="lin" valueType="num">
                                      <p:cBhvr>
                                        <p:cTn id="53" dur="1000" fill="hold"/>
                                        <p:tgtEl>
                                          <p:spTgt spid="12">
                                            <p:txEl>
                                              <p:pRg st="0" end="0"/>
                                            </p:txEl>
                                          </p:spTgt>
                                        </p:tgtEl>
                                        <p:attrNameLst>
                                          <p:attrName>ppt_x</p:attrName>
                                        </p:attrNameLst>
                                      </p:cBhvr>
                                      <p:tavLst>
                                        <p:tav tm="0">
                                          <p:val>
                                            <p:strVal val="#ppt_x"/>
                                          </p:val>
                                        </p:tav>
                                        <p:tav tm="100000">
                                          <p:val>
                                            <p:strVal val="#ppt_x"/>
                                          </p:val>
                                        </p:tav>
                                      </p:tavLst>
                                    </p:anim>
                                    <p:anim calcmode="lin" valueType="num">
                                      <p:cBhvr>
                                        <p:cTn id="54" dur="1000" fill="hold"/>
                                        <p:tgtEl>
                                          <p:spTgt spid="12">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833">
              <a:alpha val="80000"/>
            </a:srgbClr>
          </a:solidFill>
          <a:ln/>
        </p:spPr>
      </p:sp>
      <p:sp>
        <p:nvSpPr>
          <p:cNvPr id="4" name="Text 1"/>
          <p:cNvSpPr/>
          <p:nvPr/>
        </p:nvSpPr>
        <p:spPr>
          <a:xfrm>
            <a:off x="686633" y="539948"/>
            <a:ext cx="5050988" cy="577096"/>
          </a:xfrm>
          <a:prstGeom prst="rect">
            <a:avLst/>
          </a:prstGeom>
          <a:noFill/>
          <a:ln/>
        </p:spPr>
        <p:txBody>
          <a:bodyPr wrap="none" lIns="0" tIns="0" rIns="0" bIns="0" rtlCol="0" anchor="t"/>
          <a:lstStyle/>
          <a:p>
            <a:pPr marL="0" indent="0">
              <a:lnSpc>
                <a:spcPts val="4500"/>
              </a:lnSpc>
              <a:buNone/>
            </a:pPr>
            <a:r>
              <a:rPr lang="en-US" sz="3600" dirty="0">
                <a:solidFill>
                  <a:srgbClr val="F98AC7"/>
                </a:solidFill>
                <a:latin typeface="Lora" pitchFamily="34" charset="0"/>
                <a:ea typeface="Lora" pitchFamily="34" charset="-122"/>
                <a:cs typeface="Lora" pitchFamily="34" charset="-120"/>
              </a:rPr>
              <a:t>Data Flow Management</a:t>
            </a:r>
            <a:endParaRPr lang="en-US" sz="3600" dirty="0"/>
          </a:p>
        </p:txBody>
      </p:sp>
      <p:pic>
        <p:nvPicPr>
          <p:cNvPr id="5" name="Image 1" descr="preencoded.png"/>
          <p:cNvPicPr>
            <a:picLocks noChangeAspect="1"/>
          </p:cNvPicPr>
          <p:nvPr/>
        </p:nvPicPr>
        <p:blipFill>
          <a:blip r:embed="rId4"/>
          <a:stretch>
            <a:fillRect/>
          </a:stretch>
        </p:blipFill>
        <p:spPr>
          <a:xfrm>
            <a:off x="686633" y="1411248"/>
            <a:ext cx="980956" cy="1569601"/>
          </a:xfrm>
          <a:prstGeom prst="rect">
            <a:avLst/>
          </a:prstGeom>
        </p:spPr>
      </p:pic>
      <p:sp>
        <p:nvSpPr>
          <p:cNvPr id="6" name="Text 2"/>
          <p:cNvSpPr/>
          <p:nvPr/>
        </p:nvSpPr>
        <p:spPr>
          <a:xfrm>
            <a:off x="1961793" y="1607344"/>
            <a:ext cx="2378750" cy="288488"/>
          </a:xfrm>
          <a:prstGeom prst="rect">
            <a:avLst/>
          </a:prstGeom>
          <a:noFill/>
          <a:ln/>
        </p:spPr>
        <p:txBody>
          <a:bodyPr wrap="none" lIns="0" tIns="0" rIns="0" bIns="0" rtlCol="0" anchor="t"/>
          <a:lstStyle/>
          <a:p>
            <a:pPr marL="0" indent="0" algn="l">
              <a:lnSpc>
                <a:spcPts val="2250"/>
              </a:lnSpc>
              <a:buNone/>
            </a:pPr>
            <a:r>
              <a:rPr lang="en-US" sz="1800" dirty="0">
                <a:solidFill>
                  <a:srgbClr val="D6E5EF"/>
                </a:solidFill>
                <a:latin typeface="Lora" pitchFamily="34" charset="0"/>
                <a:ea typeface="Lora" pitchFamily="34" charset="-122"/>
                <a:cs typeface="Lora" pitchFamily="34" charset="-120"/>
              </a:rPr>
              <a:t>1. Initial Configuration</a:t>
            </a:r>
            <a:endParaRPr lang="en-US" sz="1800" dirty="0"/>
          </a:p>
        </p:txBody>
      </p:sp>
      <p:sp>
        <p:nvSpPr>
          <p:cNvPr id="7" name="Text 3"/>
          <p:cNvSpPr/>
          <p:nvPr/>
        </p:nvSpPr>
        <p:spPr>
          <a:xfrm>
            <a:off x="1961793" y="2013466"/>
            <a:ext cx="11981974" cy="313849"/>
          </a:xfrm>
          <a:prstGeom prst="rect">
            <a:avLst/>
          </a:prstGeom>
          <a:noFill/>
          <a:ln/>
        </p:spPr>
        <p:txBody>
          <a:bodyPr wrap="none" lIns="0" tIns="0" rIns="0" bIns="0" rtlCol="0" anchor="t"/>
          <a:lstStyle/>
          <a:p>
            <a:pPr marL="0" indent="0" algn="l">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System Configuration Tool generates network info.</a:t>
            </a:r>
            <a:endParaRPr lang="en-US" sz="1500" dirty="0"/>
          </a:p>
        </p:txBody>
      </p:sp>
      <p:pic>
        <p:nvPicPr>
          <p:cNvPr id="8" name="Image 2" descr="preencoded.png"/>
          <p:cNvPicPr>
            <a:picLocks noChangeAspect="1"/>
          </p:cNvPicPr>
          <p:nvPr/>
        </p:nvPicPr>
        <p:blipFill>
          <a:blip r:embed="rId5"/>
          <a:stretch>
            <a:fillRect/>
          </a:stretch>
        </p:blipFill>
        <p:spPr>
          <a:xfrm>
            <a:off x="686633" y="2980849"/>
            <a:ext cx="980956" cy="1569601"/>
          </a:xfrm>
          <a:prstGeom prst="rect">
            <a:avLst/>
          </a:prstGeom>
        </p:spPr>
      </p:pic>
      <p:sp>
        <p:nvSpPr>
          <p:cNvPr id="9" name="Text 4"/>
          <p:cNvSpPr/>
          <p:nvPr/>
        </p:nvSpPr>
        <p:spPr>
          <a:xfrm>
            <a:off x="1961793" y="3176945"/>
            <a:ext cx="2748201" cy="288488"/>
          </a:xfrm>
          <a:prstGeom prst="rect">
            <a:avLst/>
          </a:prstGeom>
          <a:noFill/>
          <a:ln/>
        </p:spPr>
        <p:txBody>
          <a:bodyPr wrap="none" lIns="0" tIns="0" rIns="0" bIns="0" rtlCol="0" anchor="t"/>
          <a:lstStyle/>
          <a:p>
            <a:pPr marL="0" indent="0" algn="l">
              <a:lnSpc>
                <a:spcPts val="2250"/>
              </a:lnSpc>
              <a:buNone/>
            </a:pPr>
            <a:r>
              <a:rPr lang="en-US" sz="1800" dirty="0">
                <a:solidFill>
                  <a:srgbClr val="D6E5EF"/>
                </a:solidFill>
                <a:latin typeface="Lora" pitchFamily="34" charset="0"/>
                <a:ea typeface="Lora" pitchFamily="34" charset="-122"/>
                <a:cs typeface="Lora" pitchFamily="34" charset="-120"/>
              </a:rPr>
              <a:t>2. Information Processing</a:t>
            </a:r>
            <a:endParaRPr lang="en-US" sz="1800" dirty="0"/>
          </a:p>
        </p:txBody>
      </p:sp>
      <p:sp>
        <p:nvSpPr>
          <p:cNvPr id="10" name="Text 5"/>
          <p:cNvSpPr/>
          <p:nvPr/>
        </p:nvSpPr>
        <p:spPr>
          <a:xfrm>
            <a:off x="1961793" y="3583067"/>
            <a:ext cx="11981974" cy="313849"/>
          </a:xfrm>
          <a:prstGeom prst="rect">
            <a:avLst/>
          </a:prstGeom>
          <a:noFill/>
          <a:ln/>
        </p:spPr>
        <p:txBody>
          <a:bodyPr wrap="none" lIns="0" tIns="0" rIns="0" bIns="0" rtlCol="0" anchor="t"/>
          <a:lstStyle/>
          <a:p>
            <a:pPr marL="0" indent="0" algn="l">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ENI sent to XML Parser.</a:t>
            </a:r>
            <a:endParaRPr lang="en-US" sz="1500" dirty="0"/>
          </a:p>
        </p:txBody>
      </p:sp>
      <p:pic>
        <p:nvPicPr>
          <p:cNvPr id="11" name="Image 3" descr="preencoded.png"/>
          <p:cNvPicPr>
            <a:picLocks noChangeAspect="1"/>
          </p:cNvPicPr>
          <p:nvPr/>
        </p:nvPicPr>
        <p:blipFill>
          <a:blip r:embed="rId6"/>
          <a:stretch>
            <a:fillRect/>
          </a:stretch>
        </p:blipFill>
        <p:spPr>
          <a:xfrm>
            <a:off x="686633" y="4550450"/>
            <a:ext cx="980956" cy="1569601"/>
          </a:xfrm>
          <a:prstGeom prst="rect">
            <a:avLst/>
          </a:prstGeom>
        </p:spPr>
      </p:pic>
      <p:sp>
        <p:nvSpPr>
          <p:cNvPr id="12" name="Text 6"/>
          <p:cNvSpPr/>
          <p:nvPr/>
        </p:nvSpPr>
        <p:spPr>
          <a:xfrm>
            <a:off x="1961793" y="4746546"/>
            <a:ext cx="2490907" cy="288488"/>
          </a:xfrm>
          <a:prstGeom prst="rect">
            <a:avLst/>
          </a:prstGeom>
          <a:noFill/>
          <a:ln/>
        </p:spPr>
        <p:txBody>
          <a:bodyPr wrap="none" lIns="0" tIns="0" rIns="0" bIns="0" rtlCol="0" anchor="t"/>
          <a:lstStyle/>
          <a:p>
            <a:pPr marL="0" indent="0" algn="l">
              <a:lnSpc>
                <a:spcPts val="2250"/>
              </a:lnSpc>
              <a:buNone/>
            </a:pPr>
            <a:r>
              <a:rPr lang="en-US" sz="1800" dirty="0">
                <a:solidFill>
                  <a:srgbClr val="D6E5EF"/>
                </a:solidFill>
                <a:latin typeface="Lora" pitchFamily="34" charset="0"/>
                <a:ea typeface="Lora" pitchFamily="34" charset="-122"/>
                <a:cs typeface="Lora" pitchFamily="34" charset="-120"/>
              </a:rPr>
              <a:t>3. Command Execution</a:t>
            </a:r>
            <a:endParaRPr lang="en-US" sz="1800" dirty="0"/>
          </a:p>
        </p:txBody>
      </p:sp>
      <p:sp>
        <p:nvSpPr>
          <p:cNvPr id="13" name="Text 7"/>
          <p:cNvSpPr/>
          <p:nvPr/>
        </p:nvSpPr>
        <p:spPr>
          <a:xfrm>
            <a:off x="1961793" y="5152668"/>
            <a:ext cx="11981974" cy="313849"/>
          </a:xfrm>
          <a:prstGeom prst="rect">
            <a:avLst/>
          </a:prstGeom>
          <a:noFill/>
          <a:ln/>
        </p:spPr>
        <p:txBody>
          <a:bodyPr wrap="none" lIns="0" tIns="0" rIns="0" bIns="0" rtlCol="0" anchor="t"/>
          <a:lstStyle/>
          <a:p>
            <a:pPr marL="0" indent="0" algn="l">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Master Driver processes and prepares data.</a:t>
            </a:r>
            <a:endParaRPr lang="en-US" sz="1500" dirty="0"/>
          </a:p>
        </p:txBody>
      </p:sp>
      <p:pic>
        <p:nvPicPr>
          <p:cNvPr id="14" name="Image 4" descr="preencoded.png"/>
          <p:cNvPicPr>
            <a:picLocks noChangeAspect="1"/>
          </p:cNvPicPr>
          <p:nvPr/>
        </p:nvPicPr>
        <p:blipFill>
          <a:blip r:embed="rId7"/>
          <a:stretch>
            <a:fillRect/>
          </a:stretch>
        </p:blipFill>
        <p:spPr>
          <a:xfrm>
            <a:off x="686633" y="6120051"/>
            <a:ext cx="980956" cy="1569601"/>
          </a:xfrm>
          <a:prstGeom prst="rect">
            <a:avLst/>
          </a:prstGeom>
        </p:spPr>
      </p:pic>
      <p:sp>
        <p:nvSpPr>
          <p:cNvPr id="15" name="Text 8"/>
          <p:cNvSpPr/>
          <p:nvPr/>
        </p:nvSpPr>
        <p:spPr>
          <a:xfrm>
            <a:off x="1961793" y="6316147"/>
            <a:ext cx="2666524" cy="288488"/>
          </a:xfrm>
          <a:prstGeom prst="rect">
            <a:avLst/>
          </a:prstGeom>
          <a:noFill/>
          <a:ln/>
        </p:spPr>
        <p:txBody>
          <a:bodyPr wrap="none" lIns="0" tIns="0" rIns="0" bIns="0" rtlCol="0" anchor="t"/>
          <a:lstStyle/>
          <a:p>
            <a:pPr marL="0" indent="0" algn="l">
              <a:lnSpc>
                <a:spcPts val="2250"/>
              </a:lnSpc>
              <a:buNone/>
            </a:pPr>
            <a:r>
              <a:rPr lang="en-US" sz="1800" dirty="0">
                <a:solidFill>
                  <a:srgbClr val="D6E5EF"/>
                </a:solidFill>
                <a:latin typeface="Lora" pitchFamily="34" charset="0"/>
                <a:ea typeface="Lora" pitchFamily="34" charset="-122"/>
                <a:cs typeface="Lora" pitchFamily="34" charset="-120"/>
              </a:rPr>
              <a:t>4. Network Transmission</a:t>
            </a:r>
            <a:endParaRPr lang="en-US" sz="1800" dirty="0"/>
          </a:p>
        </p:txBody>
      </p:sp>
      <p:sp>
        <p:nvSpPr>
          <p:cNvPr id="16" name="Text 9"/>
          <p:cNvSpPr/>
          <p:nvPr/>
        </p:nvSpPr>
        <p:spPr>
          <a:xfrm>
            <a:off x="1961793" y="6722269"/>
            <a:ext cx="11981974" cy="313849"/>
          </a:xfrm>
          <a:prstGeom prst="rect">
            <a:avLst/>
          </a:prstGeom>
          <a:noFill/>
          <a:ln/>
        </p:spPr>
        <p:txBody>
          <a:bodyPr wrap="none" lIns="0" tIns="0" rIns="0" bIns="0" rtlCol="0" anchor="t"/>
          <a:lstStyle/>
          <a:p>
            <a:pPr marL="0" indent="0" algn="l">
              <a:lnSpc>
                <a:spcPts val="2450"/>
              </a:lnSpc>
              <a:buNone/>
            </a:pPr>
            <a:r>
              <a:rPr lang="en-US" sz="1500" dirty="0">
                <a:solidFill>
                  <a:srgbClr val="D6E5EF"/>
                </a:solidFill>
                <a:latin typeface="Source Sans Pro" pitchFamily="34" charset="0"/>
                <a:ea typeface="Source Sans Pro" pitchFamily="34" charset="-122"/>
                <a:cs typeface="Source Sans Pro" pitchFamily="34" charset="-120"/>
              </a:rPr>
              <a:t>Master Driver transmits via Ethernet MAC.</a:t>
            </a:r>
            <a:endParaRPr lang="en-US" sz="1500" dirty="0"/>
          </a:p>
        </p:txBody>
      </p:sp>
      <p:sp>
        <p:nvSpPr>
          <p:cNvPr id="17" name="Text 5">
            <a:extLst>
              <a:ext uri="{FF2B5EF4-FFF2-40B4-BE49-F238E27FC236}">
                <a16:creationId xmlns:a16="http://schemas.microsoft.com/office/drawing/2014/main" id="{6BB3D4BA-D77A-505B-03D9-A6FEA63AAB4A}"/>
              </a:ext>
            </a:extLst>
          </p:cNvPr>
          <p:cNvSpPr/>
          <p:nvPr/>
        </p:nvSpPr>
        <p:spPr>
          <a:xfrm>
            <a:off x="122549" y="7793736"/>
            <a:ext cx="1682684" cy="450214"/>
          </a:xfrm>
          <a:prstGeom prst="rect">
            <a:avLst/>
          </a:prstGeom>
          <a:noFill/>
          <a:ln/>
        </p:spPr>
        <p:txBody>
          <a:bodyPr wrap="square" lIns="0" tIns="0" rIns="0" bIns="0" rtlCol="0" anchor="t"/>
          <a:lstStyle/>
          <a:p>
            <a:pPr marL="0" indent="0" algn="l">
              <a:lnSpc>
                <a:spcPts val="3000"/>
              </a:lnSpc>
              <a:buNone/>
            </a:pPr>
            <a:r>
              <a:rPr lang="en-US" sz="1850" dirty="0">
                <a:solidFill>
                  <a:schemeClr val="bg1"/>
                </a:solidFill>
              </a:rPr>
              <a:t>9/16</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barn(inVertical)">
                                      <p:cBhvr>
                                        <p:cTn id="13" dur="500"/>
                                        <p:tgtEl>
                                          <p:spTgt spid="7"/>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barn(inVertical)">
                                      <p:cBhvr>
                                        <p:cTn id="18" dur="500"/>
                                        <p:tgtEl>
                                          <p:spTgt spid="8"/>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barn(inVertical)">
                                      <p:cBhvr>
                                        <p:cTn id="21" dur="500"/>
                                        <p:tgtEl>
                                          <p:spTgt spid="9"/>
                                        </p:tgtEl>
                                      </p:cBhvr>
                                    </p:animEffect>
                                  </p:childTnLst>
                                </p:cTn>
                              </p:par>
                              <p:par>
                                <p:cTn id="22" presetID="16" presetClass="entr" presetSubtype="21" fill="hold" grpId="0"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barn(inVertical)">
                                      <p:cBhvr>
                                        <p:cTn id="24" dur="500"/>
                                        <p:tgtEl>
                                          <p:spTgt spid="10"/>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barn(inVertical)">
                                      <p:cBhvr>
                                        <p:cTn id="29" dur="500"/>
                                        <p:tgtEl>
                                          <p:spTgt spid="11"/>
                                        </p:tgtEl>
                                      </p:cBhvr>
                                    </p:animEffect>
                                  </p:childTnLst>
                                </p:cTn>
                              </p:par>
                              <p:par>
                                <p:cTn id="30" presetID="16" presetClass="entr" presetSubtype="21" fill="hold" grpId="0" nodeType="with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barn(inVertical)">
                                      <p:cBhvr>
                                        <p:cTn id="32" dur="500"/>
                                        <p:tgtEl>
                                          <p:spTgt spid="12"/>
                                        </p:tgtEl>
                                      </p:cBhvr>
                                    </p:animEffect>
                                  </p:childTnLst>
                                </p:cTn>
                              </p:par>
                              <p:par>
                                <p:cTn id="33" presetID="16" presetClass="entr" presetSubtype="21"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barn(inVertical)">
                                      <p:cBhvr>
                                        <p:cTn id="35" dur="5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nodeType="click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barn(inVertical)">
                                      <p:cBhvr>
                                        <p:cTn id="40" dur="500"/>
                                        <p:tgtEl>
                                          <p:spTgt spid="14"/>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Effect transition="in" filter="barn(inVertical)">
                                      <p:cBhvr>
                                        <p:cTn id="43" dur="500"/>
                                        <p:tgtEl>
                                          <p:spTgt spid="15"/>
                                        </p:tgtEl>
                                      </p:cBhvr>
                                    </p:animEffect>
                                  </p:childTnLst>
                                </p:cTn>
                              </p:par>
                              <p:par>
                                <p:cTn id="44" presetID="16" presetClass="entr" presetSubtype="21"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barn(inVertical)">
                                      <p:cBhvr>
                                        <p:cTn id="4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9" grpId="0" animBg="1"/>
      <p:bldP spid="10" grpId="0" animBg="1"/>
      <p:bldP spid="12" grpId="0" animBg="1"/>
      <p:bldP spid="13" grpId="0" animBg="1"/>
      <p:bldP spid="15" grpId="0" animBg="1"/>
      <p:bldP spid="1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62</TotalTime>
  <Words>792</Words>
  <Application>Microsoft Office PowerPoint</Application>
  <PresentationFormat>Custom</PresentationFormat>
  <Paragraphs>132</Paragraphs>
  <Slides>16</Slides>
  <Notes>16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Lora</vt:lpstr>
      <vt:lpstr>Source Sans Pro</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Farhan Bahrami</cp:lastModifiedBy>
  <cp:revision>5</cp:revision>
  <dcterms:created xsi:type="dcterms:W3CDTF">2025-02-01T12:55:43Z</dcterms:created>
  <dcterms:modified xsi:type="dcterms:W3CDTF">2025-02-01T15:08:55Z</dcterms:modified>
</cp:coreProperties>
</file>